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  <p:sldMasterId id="2147483698" r:id="rId5"/>
    <p:sldMasterId id="2147483748" r:id="rId6"/>
  </p:sldMasterIdLst>
  <p:notesMasterIdLst>
    <p:notesMasterId r:id="rId30"/>
  </p:notesMasterIdLst>
  <p:sldIdLst>
    <p:sldId id="2044" r:id="rId7"/>
    <p:sldId id="2147379098" r:id="rId8"/>
    <p:sldId id="531" r:id="rId9"/>
    <p:sldId id="517" r:id="rId10"/>
    <p:sldId id="2041" r:id="rId11"/>
    <p:sldId id="2147379081" r:id="rId12"/>
    <p:sldId id="2147379094" r:id="rId13"/>
    <p:sldId id="1989" r:id="rId14"/>
    <p:sldId id="1974" r:id="rId15"/>
    <p:sldId id="2147379390" r:id="rId16"/>
    <p:sldId id="2147379389" r:id="rId17"/>
    <p:sldId id="2147379386" r:id="rId18"/>
    <p:sldId id="317" r:id="rId19"/>
    <p:sldId id="2147379397" r:id="rId20"/>
    <p:sldId id="2147379393" r:id="rId21"/>
    <p:sldId id="2147379396" r:id="rId22"/>
    <p:sldId id="2147379399" r:id="rId23"/>
    <p:sldId id="2147379401" r:id="rId24"/>
    <p:sldId id="2147379400" r:id="rId25"/>
    <p:sldId id="2147379402" r:id="rId26"/>
    <p:sldId id="2147379403" r:id="rId27"/>
    <p:sldId id="2147379385" r:id="rId28"/>
    <p:sldId id="277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grüssung" id="{F1CD8EC1-9C9A-4126-82AB-4CAE077D7DD9}">
          <p14:sldIdLst>
            <p14:sldId id="2044"/>
          </p14:sldIdLst>
        </p14:section>
        <p14:section name="Wir sind die Ursache" id="{EF12F3E7-D0C1-4DC3-96E6-8E63DD8F8F62}">
          <p14:sldIdLst>
            <p14:sldId id="2147379098"/>
            <p14:sldId id="531"/>
            <p14:sldId id="517"/>
            <p14:sldId id="2041"/>
            <p14:sldId id="2147379081"/>
            <p14:sldId id="2147379094"/>
            <p14:sldId id="1989"/>
            <p14:sldId id="1974"/>
          </p14:sldIdLst>
        </p14:section>
        <p14:section name="Gebäudebereich" id="{B32F21CB-C43C-4759-9E9E-3BC8C785150F}">
          <p14:sldIdLst>
            <p14:sldId id="2147379390"/>
            <p14:sldId id="2147379389"/>
            <p14:sldId id="2147379386"/>
          </p14:sldIdLst>
        </p14:section>
        <p14:section name="Lüftungsplanung" id="{47F72364-1CC7-4799-A04D-C384A1C55AC3}">
          <p14:sldIdLst>
            <p14:sldId id="317"/>
            <p14:sldId id="2147379397"/>
            <p14:sldId id="2147379393"/>
            <p14:sldId id="2147379396"/>
            <p14:sldId id="2147379399"/>
            <p14:sldId id="2147379401"/>
            <p14:sldId id="2147379400"/>
            <p14:sldId id="2147379402"/>
            <p14:sldId id="2147379403"/>
            <p14:sldId id="2147379385"/>
          </p14:sldIdLst>
        </p14:section>
        <p14:section name="Abschluss" id="{850A92B8-2FB9-4499-8908-CCCF1B5E7F10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8E8F51-0376-015A-CEB4-7231A08F96F7}" name="Deborah Jeggli" initials="DJ" userId="S::deborah.jeggli@myclimate.org::f857ca8d-e71b-4f8e-a2ed-2f54f0ed92e6" providerId="AD"/>
  <p188:author id="{55AF9151-D106-5E25-6DDF-79316FD6495A}" name="Benjamin Muff" initials="BM" userId="S::benjamin.muff@myclimate.org::fb69c07b-ce9f-4e2a-84b8-d9eda3c76e6e" providerId="AD"/>
  <p188:author id="{34166F97-2542-A8AD-D3BB-7FF6B7797C10}" name="Jessica Altenburger" initials="JA" userId="S::jessica.altenburger@myclimate.org::5533f979-7db1-4ea2-8e73-8e352a394953" providerId="AD"/>
  <p188:author id="{E24F019A-09EB-8812-BDCC-91115D2D9283}" name="Mischa Kaspar" initials="MK" userId="S::mischa.kaspar@myclimate.org::edde090b-2ba5-48bf-ad60-0adaf3ce06ea" providerId="AD"/>
  <p188:author id="{14E6EDA8-4660-1211-DA4A-65FC337E6705}" name="Julian Baumann" initials="JB" userId="S::Julian.Baumann@myclimate.org::697fadc6-433c-46f5-80ad-b408d02993be" providerId="AD"/>
  <p188:author id="{443BAFAB-CBB4-200F-69AC-632648DEFF4D}" name="Pascale Eichholzer" initials="PE" userId="S::pascale.eichholzer@myclimate.org::c98c06d7-5ffc-49ef-bfac-b172f76795de" providerId="AD"/>
  <p188:author id="{AB1E10EF-CB35-C7A7-CE10-27064270EA4B}" name="Laura Zimmer" initials="LZ" userId="S::laura.zimmer@myclimate.org::93eeda16-f66f-4ca1-ba3c-d7c416d3bca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anie Graf" initials="MG" lastIdx="16" clrIdx="1">
    <p:extLst>
      <p:ext uri="{19B8F6BF-5375-455C-9EA6-DF929625EA0E}">
        <p15:presenceInfo xmlns:p15="http://schemas.microsoft.com/office/powerpoint/2012/main" userId="S-1-5-21-785114071-2905986345-4020776535-2108" providerId="AD"/>
      </p:ext>
    </p:extLst>
  </p:cmAuthor>
  <p:cmAuthor id="2" name="Silja Giovanoli" initials="SG" lastIdx="1" clrIdx="2">
    <p:extLst>
      <p:ext uri="{19B8F6BF-5375-455C-9EA6-DF929625EA0E}">
        <p15:presenceInfo xmlns:p15="http://schemas.microsoft.com/office/powerpoint/2012/main" userId="S-1-5-21-785114071-2905986345-4020776535-2745" providerId="AD"/>
      </p:ext>
    </p:extLst>
  </p:cmAuthor>
  <p:cmAuthor id="3" name="Kai Landwehr" initials="KL" lastIdx="4" clrIdx="3">
    <p:extLst>
      <p:ext uri="{19B8F6BF-5375-455C-9EA6-DF929625EA0E}">
        <p15:presenceInfo xmlns:p15="http://schemas.microsoft.com/office/powerpoint/2012/main" userId="S-1-5-21-785114071-2905986345-4020776535-1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D91"/>
    <a:srgbClr val="BCE4FA"/>
    <a:srgbClr val="5BC5F2"/>
    <a:srgbClr val="5DC5F1"/>
    <a:srgbClr val="189CD9"/>
    <a:srgbClr val="ECECEC"/>
    <a:srgbClr val="DD2E68"/>
    <a:srgbClr val="C3CFC5"/>
    <a:srgbClr val="FF2F91"/>
    <a:srgbClr val="EDE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EB2C61-5C41-4BA8-A3C9-31C86B4B1B0E}" v="1" dt="2025-02-12T13:35:08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4"/>
    <p:restoredTop sz="86182" autoAdjust="0"/>
  </p:normalViewPr>
  <p:slideViewPr>
    <p:cSldViewPr snapToGrid="0">
      <p:cViewPr varScale="1">
        <p:scale>
          <a:sx n="135" d="100"/>
          <a:sy n="135" d="100"/>
        </p:scale>
        <p:origin x="8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cha Kaspar" userId="edde090b-2ba5-48bf-ad60-0adaf3ce06ea" providerId="ADAL" clId="{F9A5C87C-6B31-41E7-BDFC-DFE850FC45B9}"/>
    <pc:docChg chg="undo custSel modSld">
      <pc:chgData name="Mischa Kaspar" userId="edde090b-2ba5-48bf-ad60-0adaf3ce06ea" providerId="ADAL" clId="{F9A5C87C-6B31-41E7-BDFC-DFE850FC45B9}" dt="2025-01-09T13:33:54.862" v="1" actId="1076"/>
      <pc:docMkLst>
        <pc:docMk/>
      </pc:docMkLst>
      <pc:sldChg chg="modSp mod">
        <pc:chgData name="Mischa Kaspar" userId="edde090b-2ba5-48bf-ad60-0adaf3ce06ea" providerId="ADAL" clId="{F9A5C87C-6B31-41E7-BDFC-DFE850FC45B9}" dt="2025-01-09T13:33:54.862" v="1" actId="1076"/>
        <pc:sldMkLst>
          <pc:docMk/>
          <pc:sldMk cId="4036553113" sldId="1989"/>
        </pc:sldMkLst>
        <pc:picChg chg="mod">
          <ac:chgData name="Mischa Kaspar" userId="edde090b-2ba5-48bf-ad60-0adaf3ce06ea" providerId="ADAL" clId="{F9A5C87C-6B31-41E7-BDFC-DFE850FC45B9}" dt="2025-01-09T13:33:54.862" v="1" actId="1076"/>
          <ac:picMkLst>
            <pc:docMk/>
            <pc:sldMk cId="4036553113" sldId="1989"/>
            <ac:picMk id="18" creationId="{B1A65E2F-2519-958D-131C-03E4ECCC5BCE}"/>
          </ac:picMkLst>
        </pc:picChg>
      </pc:sldChg>
    </pc:docChg>
  </pc:docChgLst>
  <pc:docChgLst>
    <pc:chgData name="Benjamin Muff" userId="fb69c07b-ce9f-4e2a-84b8-d9eda3c76e6e" providerId="ADAL" clId="{F7EB2C61-5C41-4BA8-A3C9-31C86B4B1B0E}"/>
    <pc:docChg chg="custSel delSld modSld modSection">
      <pc:chgData name="Benjamin Muff" userId="fb69c07b-ce9f-4e2a-84b8-d9eda3c76e6e" providerId="ADAL" clId="{F7EB2C61-5C41-4BA8-A3C9-31C86B4B1B0E}" dt="2025-02-12T13:38:22.573" v="182" actId="20577"/>
      <pc:docMkLst>
        <pc:docMk/>
      </pc:docMkLst>
      <pc:sldChg chg="del">
        <pc:chgData name="Benjamin Muff" userId="fb69c07b-ce9f-4e2a-84b8-d9eda3c76e6e" providerId="ADAL" clId="{F7EB2C61-5C41-4BA8-A3C9-31C86B4B1B0E}" dt="2025-02-12T13:30:26.413" v="25" actId="2696"/>
        <pc:sldMkLst>
          <pc:docMk/>
          <pc:sldMk cId="613540248" sldId="474"/>
        </pc:sldMkLst>
      </pc:sldChg>
      <pc:sldChg chg="modNotesTx">
        <pc:chgData name="Benjamin Muff" userId="fb69c07b-ce9f-4e2a-84b8-d9eda3c76e6e" providerId="ADAL" clId="{F7EB2C61-5C41-4BA8-A3C9-31C86B4B1B0E}" dt="2025-02-12T13:38:09.703" v="171" actId="20577"/>
        <pc:sldMkLst>
          <pc:docMk/>
          <pc:sldMk cId="4111461878" sldId="1974"/>
        </pc:sldMkLst>
      </pc:sldChg>
      <pc:sldChg chg="modNotesTx">
        <pc:chgData name="Benjamin Muff" userId="fb69c07b-ce9f-4e2a-84b8-d9eda3c76e6e" providerId="ADAL" clId="{F7EB2C61-5C41-4BA8-A3C9-31C86B4B1B0E}" dt="2025-02-12T13:24:37.499" v="20"/>
        <pc:sldMkLst>
          <pc:docMk/>
          <pc:sldMk cId="4036553113" sldId="1989"/>
        </pc:sldMkLst>
      </pc:sldChg>
      <pc:sldChg chg="modNotesTx">
        <pc:chgData name="Benjamin Muff" userId="fb69c07b-ce9f-4e2a-84b8-d9eda3c76e6e" providerId="ADAL" clId="{F7EB2C61-5C41-4BA8-A3C9-31C86B4B1B0E}" dt="2025-02-12T13:35:29.306" v="29" actId="20577"/>
        <pc:sldMkLst>
          <pc:docMk/>
          <pc:sldMk cId="374604734" sldId="2041"/>
        </pc:sldMkLst>
      </pc:sldChg>
      <pc:sldChg chg="modNotesTx">
        <pc:chgData name="Benjamin Muff" userId="fb69c07b-ce9f-4e2a-84b8-d9eda3c76e6e" providerId="ADAL" clId="{F7EB2C61-5C41-4BA8-A3C9-31C86B4B1B0E}" dt="2025-02-12T13:38:00.341" v="146" actId="5793"/>
        <pc:sldMkLst>
          <pc:docMk/>
          <pc:sldMk cId="724062984" sldId="2147379081"/>
        </pc:sldMkLst>
      </pc:sldChg>
      <pc:sldChg chg="modNotesTx">
        <pc:chgData name="Benjamin Muff" userId="fb69c07b-ce9f-4e2a-84b8-d9eda3c76e6e" providerId="ADAL" clId="{F7EB2C61-5C41-4BA8-A3C9-31C86B4B1B0E}" dt="2025-02-12T13:37:53.043" v="145" actId="5793"/>
        <pc:sldMkLst>
          <pc:docMk/>
          <pc:sldMk cId="2925271513" sldId="2147379098"/>
        </pc:sldMkLst>
      </pc:sldChg>
      <pc:sldChg chg="modNotesTx">
        <pc:chgData name="Benjamin Muff" userId="fb69c07b-ce9f-4e2a-84b8-d9eda3c76e6e" providerId="ADAL" clId="{F7EB2C61-5C41-4BA8-A3C9-31C86B4B1B0E}" dt="2025-02-12T13:36:55.869" v="126" actId="20577"/>
        <pc:sldMkLst>
          <pc:docMk/>
          <pc:sldMk cId="3329951298" sldId="2147379386"/>
        </pc:sldMkLst>
      </pc:sldChg>
      <pc:sldChg chg="modNotesTx">
        <pc:chgData name="Benjamin Muff" userId="fb69c07b-ce9f-4e2a-84b8-d9eda3c76e6e" providerId="ADAL" clId="{F7EB2C61-5C41-4BA8-A3C9-31C86B4B1B0E}" dt="2025-02-12T13:38:14.590" v="176" actId="20577"/>
        <pc:sldMkLst>
          <pc:docMk/>
          <pc:sldMk cId="2006513949" sldId="2147379389"/>
        </pc:sldMkLst>
      </pc:sldChg>
      <pc:sldChg chg="modNotesTx">
        <pc:chgData name="Benjamin Muff" userId="fb69c07b-ce9f-4e2a-84b8-d9eda3c76e6e" providerId="ADAL" clId="{F7EB2C61-5C41-4BA8-A3C9-31C86B4B1B0E}" dt="2025-02-12T13:37:41.780" v="144" actId="20577"/>
        <pc:sldMkLst>
          <pc:docMk/>
          <pc:sldMk cId="1434419489" sldId="2147379393"/>
        </pc:sldMkLst>
      </pc:sldChg>
      <pc:sldChg chg="modSp del mod">
        <pc:chgData name="Benjamin Muff" userId="fb69c07b-ce9f-4e2a-84b8-d9eda3c76e6e" providerId="ADAL" clId="{F7EB2C61-5C41-4BA8-A3C9-31C86B4B1B0E}" dt="2025-02-12T13:30:41.297" v="27" actId="2696"/>
        <pc:sldMkLst>
          <pc:docMk/>
          <pc:sldMk cId="2950287653" sldId="2147379395"/>
        </pc:sldMkLst>
        <pc:spChg chg="mod">
          <ac:chgData name="Benjamin Muff" userId="fb69c07b-ce9f-4e2a-84b8-d9eda3c76e6e" providerId="ADAL" clId="{F7EB2C61-5C41-4BA8-A3C9-31C86B4B1B0E}" dt="2025-02-12T13:30:30.581" v="26" actId="5793"/>
          <ac:spMkLst>
            <pc:docMk/>
            <pc:sldMk cId="2950287653" sldId="2147379395"/>
            <ac:spMk id="4" creationId="{D591E155-B053-4133-A291-E6D75B8B0199}"/>
          </ac:spMkLst>
        </pc:spChg>
      </pc:sldChg>
      <pc:sldChg chg="modSp">
        <pc:chgData name="Benjamin Muff" userId="fb69c07b-ce9f-4e2a-84b8-d9eda3c76e6e" providerId="ADAL" clId="{F7EB2C61-5C41-4BA8-A3C9-31C86B4B1B0E}" dt="2025-02-12T13:35:08.381" v="28" actId="207"/>
        <pc:sldMkLst>
          <pc:docMk/>
          <pc:sldMk cId="2234355796" sldId="2147379396"/>
        </pc:sldMkLst>
        <pc:graphicFrameChg chg="mod">
          <ac:chgData name="Benjamin Muff" userId="fb69c07b-ce9f-4e2a-84b8-d9eda3c76e6e" providerId="ADAL" clId="{F7EB2C61-5C41-4BA8-A3C9-31C86B4B1B0E}" dt="2025-02-12T13:35:08.381" v="28" actId="207"/>
          <ac:graphicFrameMkLst>
            <pc:docMk/>
            <pc:sldMk cId="2234355796" sldId="2147379396"/>
            <ac:graphicFrameMk id="7" creationId="{CDE30316-DAAE-F8D7-FC75-D700E825C905}"/>
          </ac:graphicFrameMkLst>
        </pc:graphicFrameChg>
      </pc:sldChg>
      <pc:sldChg chg="modNotesTx">
        <pc:chgData name="Benjamin Muff" userId="fb69c07b-ce9f-4e2a-84b8-d9eda3c76e6e" providerId="ADAL" clId="{F7EB2C61-5C41-4BA8-A3C9-31C86B4B1B0E}" dt="2025-02-12T13:38:22.573" v="182" actId="20577"/>
        <pc:sldMkLst>
          <pc:docMk/>
          <pc:sldMk cId="2442033468" sldId="214737939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7C222-D7D4-4617-BD00-FC910E0FA1A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5D510E-3352-4ED5-B152-B66D1E5AC81C}">
      <dgm:prSet/>
      <dgm:spPr>
        <a:solidFill>
          <a:srgbClr val="FF2D91"/>
        </a:solidFill>
      </dgm:spPr>
      <dgm:t>
        <a:bodyPr/>
        <a:lstStyle/>
        <a:p>
          <a:r>
            <a:rPr lang="de-DE" b="1" i="0" baseline="0" dirty="0"/>
            <a:t>Energieeinsparung</a:t>
          </a:r>
          <a:r>
            <a:rPr lang="de-DE" b="0" i="0" baseline="0" dirty="0"/>
            <a:t>: Moderne Lüftungsanlagen mit Wärmerückgewinnung und intelligenten Steuerungssystemen senken den Energieverbrauch erheblich.</a:t>
          </a:r>
          <a:endParaRPr lang="en-US" dirty="0"/>
        </a:p>
      </dgm:t>
    </dgm:pt>
    <dgm:pt modelId="{E018B668-6358-4ECB-BABD-08C665980643}" type="parTrans" cxnId="{8CC49202-99CA-43C2-91C4-C4E5E846AA21}">
      <dgm:prSet/>
      <dgm:spPr/>
      <dgm:t>
        <a:bodyPr/>
        <a:lstStyle/>
        <a:p>
          <a:endParaRPr lang="en-US"/>
        </a:p>
      </dgm:t>
    </dgm:pt>
    <dgm:pt modelId="{B645706B-F585-487C-9A69-5A2957BDAF3E}" type="sibTrans" cxnId="{8CC49202-99CA-43C2-91C4-C4E5E846AA21}">
      <dgm:prSet/>
      <dgm:spPr/>
      <dgm:t>
        <a:bodyPr/>
        <a:lstStyle/>
        <a:p>
          <a:endParaRPr lang="en-US"/>
        </a:p>
      </dgm:t>
    </dgm:pt>
    <dgm:pt modelId="{634B021B-86E0-4D9D-9708-9D73A482597F}">
      <dgm:prSet/>
      <dgm:spPr>
        <a:solidFill>
          <a:srgbClr val="5BC5F2"/>
        </a:solidFill>
      </dgm:spPr>
      <dgm:t>
        <a:bodyPr/>
        <a:lstStyle/>
        <a:p>
          <a:r>
            <a:rPr lang="de-DE" b="1" i="0" baseline="0"/>
            <a:t>Erneuerbare Energien</a:t>
          </a:r>
          <a:r>
            <a:rPr lang="de-DE" b="0" i="0" baseline="0"/>
            <a:t>: Nutzung von Solarenergie zur Stromversorgung energieeffizienter Lüftungssysteme.</a:t>
          </a:r>
          <a:endParaRPr lang="en-US"/>
        </a:p>
      </dgm:t>
    </dgm:pt>
    <dgm:pt modelId="{2AE378E6-E18E-4588-9C54-E7E7CE3A2B63}" type="parTrans" cxnId="{767439FB-0D02-4FB6-BF4C-94FB3D85B6A6}">
      <dgm:prSet/>
      <dgm:spPr/>
      <dgm:t>
        <a:bodyPr/>
        <a:lstStyle/>
        <a:p>
          <a:endParaRPr lang="en-US"/>
        </a:p>
      </dgm:t>
    </dgm:pt>
    <dgm:pt modelId="{FB4030F9-ED3B-44FC-B774-B11265473769}" type="sibTrans" cxnId="{767439FB-0D02-4FB6-BF4C-94FB3D85B6A6}">
      <dgm:prSet/>
      <dgm:spPr/>
      <dgm:t>
        <a:bodyPr/>
        <a:lstStyle/>
        <a:p>
          <a:endParaRPr lang="en-US"/>
        </a:p>
      </dgm:t>
    </dgm:pt>
    <dgm:pt modelId="{B30026C6-D18E-4D7D-B360-7671A8A06C9C}">
      <dgm:prSet/>
      <dgm:spPr>
        <a:solidFill>
          <a:srgbClr val="FF2D91"/>
        </a:solidFill>
      </dgm:spPr>
      <dgm:t>
        <a:bodyPr/>
        <a:lstStyle/>
        <a:p>
          <a:r>
            <a:rPr lang="de-DE" b="1" i="0" baseline="0" dirty="0"/>
            <a:t>Luftqualität</a:t>
          </a:r>
          <a:r>
            <a:rPr lang="de-DE" b="0" i="0" baseline="0" dirty="0"/>
            <a:t>: Effiziente Lüftung reduziert den Bedarf an energieintensiven Klimaanlagen und verbessert die Raumluft.</a:t>
          </a:r>
          <a:endParaRPr lang="en-US" dirty="0"/>
        </a:p>
      </dgm:t>
    </dgm:pt>
    <dgm:pt modelId="{481AE521-C5E9-4F5A-ABE0-7C3BEC0BA7F6}" type="parTrans" cxnId="{AE2F5316-CA5F-425C-AD5F-BF4C021FCB97}">
      <dgm:prSet/>
      <dgm:spPr/>
      <dgm:t>
        <a:bodyPr/>
        <a:lstStyle/>
        <a:p>
          <a:endParaRPr lang="en-US"/>
        </a:p>
      </dgm:t>
    </dgm:pt>
    <dgm:pt modelId="{6ACD1CF1-8491-4A4D-8F61-03A941BE29A1}" type="sibTrans" cxnId="{AE2F5316-CA5F-425C-AD5F-BF4C021FCB97}">
      <dgm:prSet/>
      <dgm:spPr/>
      <dgm:t>
        <a:bodyPr/>
        <a:lstStyle/>
        <a:p>
          <a:endParaRPr lang="en-US"/>
        </a:p>
      </dgm:t>
    </dgm:pt>
    <dgm:pt modelId="{E5BBF53D-2C83-4E2A-9421-85DA2E476CAF}">
      <dgm:prSet/>
      <dgm:spPr>
        <a:solidFill>
          <a:srgbClr val="5BC5F2"/>
        </a:solidFill>
      </dgm:spPr>
      <dgm:t>
        <a:bodyPr/>
        <a:lstStyle/>
        <a:p>
          <a:r>
            <a:rPr lang="de-DE" b="1" i="0" baseline="0" dirty="0"/>
            <a:t>Nachhaltigkeit</a:t>
          </a:r>
          <a:r>
            <a:rPr lang="de-DE" b="0" i="0" baseline="0" dirty="0"/>
            <a:t>: Trennung von Abfällen, Recycling-Kreisläufe, und Einhaltung von Umweltvorschriften.</a:t>
          </a:r>
          <a:endParaRPr lang="en-US" dirty="0"/>
        </a:p>
      </dgm:t>
    </dgm:pt>
    <dgm:pt modelId="{83C49F7D-0DDC-4E83-8189-3EBC6A38D819}" type="parTrans" cxnId="{F79C4716-FDFE-4448-8A9C-87394233E14A}">
      <dgm:prSet/>
      <dgm:spPr/>
      <dgm:t>
        <a:bodyPr/>
        <a:lstStyle/>
        <a:p>
          <a:endParaRPr lang="en-US"/>
        </a:p>
      </dgm:t>
    </dgm:pt>
    <dgm:pt modelId="{437A5C7C-7886-48DB-943E-DB0D7935EFBB}" type="sibTrans" cxnId="{F79C4716-FDFE-4448-8A9C-87394233E14A}">
      <dgm:prSet/>
      <dgm:spPr/>
      <dgm:t>
        <a:bodyPr/>
        <a:lstStyle/>
        <a:p>
          <a:endParaRPr lang="en-US"/>
        </a:p>
      </dgm:t>
    </dgm:pt>
    <dgm:pt modelId="{29FB00E0-384B-436B-B62C-D081233D57A9}">
      <dgm:prSet/>
      <dgm:spPr>
        <a:solidFill>
          <a:srgbClr val="FF2D91"/>
        </a:solidFill>
      </dgm:spPr>
      <dgm:t>
        <a:bodyPr/>
        <a:lstStyle/>
        <a:p>
          <a:r>
            <a:rPr lang="de-DE" b="1" i="0" baseline="0" dirty="0"/>
            <a:t>Ressourcenschonung</a:t>
          </a:r>
          <a:r>
            <a:rPr lang="de-DE" b="0" i="0" baseline="0" dirty="0"/>
            <a:t>: Effiziente Materialplanung, minimierter Verschnitt und ressourcenschonende Lösungen.</a:t>
          </a:r>
          <a:endParaRPr lang="en-US" dirty="0"/>
        </a:p>
      </dgm:t>
    </dgm:pt>
    <dgm:pt modelId="{59EBC831-77BD-4582-9277-9ED5A0443EB8}" type="parTrans" cxnId="{F4720348-A5F5-495A-A17F-5A0386840028}">
      <dgm:prSet/>
      <dgm:spPr/>
      <dgm:t>
        <a:bodyPr/>
        <a:lstStyle/>
        <a:p>
          <a:endParaRPr lang="en-US"/>
        </a:p>
      </dgm:t>
    </dgm:pt>
    <dgm:pt modelId="{F64CD885-1C0F-4C75-A227-E8E4D1F84974}" type="sibTrans" cxnId="{F4720348-A5F5-495A-A17F-5A0386840028}">
      <dgm:prSet/>
      <dgm:spPr/>
      <dgm:t>
        <a:bodyPr/>
        <a:lstStyle/>
        <a:p>
          <a:endParaRPr lang="en-US"/>
        </a:p>
      </dgm:t>
    </dgm:pt>
    <dgm:pt modelId="{9F2A4127-B9A1-4046-B899-4786B553409E}">
      <dgm:prSet/>
      <dgm:spPr>
        <a:solidFill>
          <a:srgbClr val="5BC5F2"/>
        </a:solidFill>
      </dgm:spPr>
      <dgm:t>
        <a:bodyPr/>
        <a:lstStyle/>
        <a:p>
          <a:r>
            <a:rPr lang="de-DE" b="1" i="0" baseline="0" dirty="0"/>
            <a:t>Mehrwert für Betriebe</a:t>
          </a:r>
          <a:r>
            <a:rPr lang="de-DE" b="0" i="0" baseline="0" dirty="0"/>
            <a:t>: Wirtschaftliche Vorteile durch optimierte und nachhaltige Prozesse.</a:t>
          </a:r>
          <a:endParaRPr lang="en-US" dirty="0"/>
        </a:p>
      </dgm:t>
    </dgm:pt>
    <dgm:pt modelId="{F1BD139B-0903-4306-9E31-B468DF5F1095}" type="parTrans" cxnId="{B76662F9-C69F-4250-8C50-41E92FC9488F}">
      <dgm:prSet/>
      <dgm:spPr/>
      <dgm:t>
        <a:bodyPr/>
        <a:lstStyle/>
        <a:p>
          <a:endParaRPr lang="en-US"/>
        </a:p>
      </dgm:t>
    </dgm:pt>
    <dgm:pt modelId="{4252A8FC-9A99-49DE-BF2C-A21B4894580D}" type="sibTrans" cxnId="{B76662F9-C69F-4250-8C50-41E92FC9488F}">
      <dgm:prSet/>
      <dgm:spPr/>
      <dgm:t>
        <a:bodyPr/>
        <a:lstStyle/>
        <a:p>
          <a:endParaRPr lang="en-US"/>
        </a:p>
      </dgm:t>
    </dgm:pt>
    <dgm:pt modelId="{C5EA7E68-AC86-40D7-88A7-4B768878DB3F}" type="pres">
      <dgm:prSet presAssocID="{03D7C222-D7D4-4617-BD00-FC910E0FA1A2}" presName="linear" presStyleCnt="0">
        <dgm:presLayoutVars>
          <dgm:animLvl val="lvl"/>
          <dgm:resizeHandles val="exact"/>
        </dgm:presLayoutVars>
      </dgm:prSet>
      <dgm:spPr/>
    </dgm:pt>
    <dgm:pt modelId="{1A848601-1932-4E09-8221-137ECEBA2AF2}" type="pres">
      <dgm:prSet presAssocID="{4E5D510E-3352-4ED5-B152-B66D1E5AC81C}" presName="parentText" presStyleLbl="node1" presStyleIdx="0" presStyleCnt="6" custScaleX="100000">
        <dgm:presLayoutVars>
          <dgm:chMax val="0"/>
          <dgm:bulletEnabled val="1"/>
        </dgm:presLayoutVars>
      </dgm:prSet>
      <dgm:spPr/>
    </dgm:pt>
    <dgm:pt modelId="{15D65727-5FAA-46BB-882E-AA6A55C0CD30}" type="pres">
      <dgm:prSet presAssocID="{B645706B-F585-487C-9A69-5A2957BDAF3E}" presName="spacer" presStyleCnt="0"/>
      <dgm:spPr/>
    </dgm:pt>
    <dgm:pt modelId="{87AC76AD-E351-440F-A8F9-14FDBFD8246E}" type="pres">
      <dgm:prSet presAssocID="{634B021B-86E0-4D9D-9708-9D73A482597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6665511-4B6F-4569-BE7D-F21B0CCE2DA6}" type="pres">
      <dgm:prSet presAssocID="{FB4030F9-ED3B-44FC-B774-B11265473769}" presName="spacer" presStyleCnt="0"/>
      <dgm:spPr/>
    </dgm:pt>
    <dgm:pt modelId="{082732E9-A7BD-4CC9-B361-4D5344AA4E03}" type="pres">
      <dgm:prSet presAssocID="{B30026C6-D18E-4D7D-B360-7671A8A06C9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F9F8296-17A9-48D7-AA1A-0CCD1B1A761F}" type="pres">
      <dgm:prSet presAssocID="{6ACD1CF1-8491-4A4D-8F61-03A941BE29A1}" presName="spacer" presStyleCnt="0"/>
      <dgm:spPr/>
    </dgm:pt>
    <dgm:pt modelId="{58F08A40-C65D-47EF-BE86-9129171A5CBC}" type="pres">
      <dgm:prSet presAssocID="{E5BBF53D-2C83-4E2A-9421-85DA2E476CA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4B85D53-BA7C-438A-95EA-6C00CA226250}" type="pres">
      <dgm:prSet presAssocID="{437A5C7C-7886-48DB-943E-DB0D7935EFBB}" presName="spacer" presStyleCnt="0"/>
      <dgm:spPr/>
    </dgm:pt>
    <dgm:pt modelId="{E5F89EB1-4BE5-4F17-8BAA-AFADE6C5502A}" type="pres">
      <dgm:prSet presAssocID="{29FB00E0-384B-436B-B62C-D081233D57A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357B9EF-002A-4CF7-A6A0-A2142B9CBFBE}" type="pres">
      <dgm:prSet presAssocID="{F64CD885-1C0F-4C75-A227-E8E4D1F84974}" presName="spacer" presStyleCnt="0"/>
      <dgm:spPr/>
    </dgm:pt>
    <dgm:pt modelId="{FC62AC08-A765-4E03-8CCF-B4EC7C860274}" type="pres">
      <dgm:prSet presAssocID="{9F2A4127-B9A1-4046-B899-4786B553409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CC49202-99CA-43C2-91C4-C4E5E846AA21}" srcId="{03D7C222-D7D4-4617-BD00-FC910E0FA1A2}" destId="{4E5D510E-3352-4ED5-B152-B66D1E5AC81C}" srcOrd="0" destOrd="0" parTransId="{E018B668-6358-4ECB-BABD-08C665980643}" sibTransId="{B645706B-F585-487C-9A69-5A2957BDAF3E}"/>
    <dgm:cxn modelId="{F79C4716-FDFE-4448-8A9C-87394233E14A}" srcId="{03D7C222-D7D4-4617-BD00-FC910E0FA1A2}" destId="{E5BBF53D-2C83-4E2A-9421-85DA2E476CAF}" srcOrd="3" destOrd="0" parTransId="{83C49F7D-0DDC-4E83-8189-3EBC6A38D819}" sibTransId="{437A5C7C-7886-48DB-943E-DB0D7935EFBB}"/>
    <dgm:cxn modelId="{AE2F5316-CA5F-425C-AD5F-BF4C021FCB97}" srcId="{03D7C222-D7D4-4617-BD00-FC910E0FA1A2}" destId="{B30026C6-D18E-4D7D-B360-7671A8A06C9C}" srcOrd="2" destOrd="0" parTransId="{481AE521-C5E9-4F5A-ABE0-7C3BEC0BA7F6}" sibTransId="{6ACD1CF1-8491-4A4D-8F61-03A941BE29A1}"/>
    <dgm:cxn modelId="{AAF87620-33B8-4DE2-ABA1-092D31921C45}" type="presOf" srcId="{9F2A4127-B9A1-4046-B899-4786B553409E}" destId="{FC62AC08-A765-4E03-8CCF-B4EC7C860274}" srcOrd="0" destOrd="0" presId="urn:microsoft.com/office/officeart/2005/8/layout/vList2"/>
    <dgm:cxn modelId="{43770236-DEF9-4724-ABB1-6D57BA82F3C2}" type="presOf" srcId="{B30026C6-D18E-4D7D-B360-7671A8A06C9C}" destId="{082732E9-A7BD-4CC9-B361-4D5344AA4E03}" srcOrd="0" destOrd="0" presId="urn:microsoft.com/office/officeart/2005/8/layout/vList2"/>
    <dgm:cxn modelId="{B4C4F33F-9CD9-4841-8FB9-83DF2953B6D2}" type="presOf" srcId="{29FB00E0-384B-436B-B62C-D081233D57A9}" destId="{E5F89EB1-4BE5-4F17-8BAA-AFADE6C5502A}" srcOrd="0" destOrd="0" presId="urn:microsoft.com/office/officeart/2005/8/layout/vList2"/>
    <dgm:cxn modelId="{F4720348-A5F5-495A-A17F-5A0386840028}" srcId="{03D7C222-D7D4-4617-BD00-FC910E0FA1A2}" destId="{29FB00E0-384B-436B-B62C-D081233D57A9}" srcOrd="4" destOrd="0" parTransId="{59EBC831-77BD-4582-9277-9ED5A0443EB8}" sibTransId="{F64CD885-1C0F-4C75-A227-E8E4D1F84974}"/>
    <dgm:cxn modelId="{83B8D749-AA96-4318-A4EB-6DD50A634162}" type="presOf" srcId="{E5BBF53D-2C83-4E2A-9421-85DA2E476CAF}" destId="{58F08A40-C65D-47EF-BE86-9129171A5CBC}" srcOrd="0" destOrd="0" presId="urn:microsoft.com/office/officeart/2005/8/layout/vList2"/>
    <dgm:cxn modelId="{ED8B05EA-4E32-466A-B297-FD70192E3262}" type="presOf" srcId="{4E5D510E-3352-4ED5-B152-B66D1E5AC81C}" destId="{1A848601-1932-4E09-8221-137ECEBA2AF2}" srcOrd="0" destOrd="0" presId="urn:microsoft.com/office/officeart/2005/8/layout/vList2"/>
    <dgm:cxn modelId="{7E470EF1-9523-44E5-8EB8-C4E627681DCF}" type="presOf" srcId="{634B021B-86E0-4D9D-9708-9D73A482597F}" destId="{87AC76AD-E351-440F-A8F9-14FDBFD8246E}" srcOrd="0" destOrd="0" presId="urn:microsoft.com/office/officeart/2005/8/layout/vList2"/>
    <dgm:cxn modelId="{AFD99DF4-ABED-4C8A-BFB5-AA81D387D369}" type="presOf" srcId="{03D7C222-D7D4-4617-BD00-FC910E0FA1A2}" destId="{C5EA7E68-AC86-40D7-88A7-4B768878DB3F}" srcOrd="0" destOrd="0" presId="urn:microsoft.com/office/officeart/2005/8/layout/vList2"/>
    <dgm:cxn modelId="{B76662F9-C69F-4250-8C50-41E92FC9488F}" srcId="{03D7C222-D7D4-4617-BD00-FC910E0FA1A2}" destId="{9F2A4127-B9A1-4046-B899-4786B553409E}" srcOrd="5" destOrd="0" parTransId="{F1BD139B-0903-4306-9E31-B468DF5F1095}" sibTransId="{4252A8FC-9A99-49DE-BF2C-A21B4894580D}"/>
    <dgm:cxn modelId="{767439FB-0D02-4FB6-BF4C-94FB3D85B6A6}" srcId="{03D7C222-D7D4-4617-BD00-FC910E0FA1A2}" destId="{634B021B-86E0-4D9D-9708-9D73A482597F}" srcOrd="1" destOrd="0" parTransId="{2AE378E6-E18E-4588-9C54-E7E7CE3A2B63}" sibTransId="{FB4030F9-ED3B-44FC-B774-B11265473769}"/>
    <dgm:cxn modelId="{49AAF42C-14DA-46B8-A935-22669BB782DE}" type="presParOf" srcId="{C5EA7E68-AC86-40D7-88A7-4B768878DB3F}" destId="{1A848601-1932-4E09-8221-137ECEBA2AF2}" srcOrd="0" destOrd="0" presId="urn:microsoft.com/office/officeart/2005/8/layout/vList2"/>
    <dgm:cxn modelId="{3FB71370-CA79-4463-9644-F5FE22866B11}" type="presParOf" srcId="{C5EA7E68-AC86-40D7-88A7-4B768878DB3F}" destId="{15D65727-5FAA-46BB-882E-AA6A55C0CD30}" srcOrd="1" destOrd="0" presId="urn:microsoft.com/office/officeart/2005/8/layout/vList2"/>
    <dgm:cxn modelId="{653D4804-D726-4506-876A-04F411F54B81}" type="presParOf" srcId="{C5EA7E68-AC86-40D7-88A7-4B768878DB3F}" destId="{87AC76AD-E351-440F-A8F9-14FDBFD8246E}" srcOrd="2" destOrd="0" presId="urn:microsoft.com/office/officeart/2005/8/layout/vList2"/>
    <dgm:cxn modelId="{0472E451-6A73-417E-A8C8-DA1660BA4D31}" type="presParOf" srcId="{C5EA7E68-AC86-40D7-88A7-4B768878DB3F}" destId="{D6665511-4B6F-4569-BE7D-F21B0CCE2DA6}" srcOrd="3" destOrd="0" presId="urn:microsoft.com/office/officeart/2005/8/layout/vList2"/>
    <dgm:cxn modelId="{6A6BFDD9-E121-4451-A453-F46F6DF50044}" type="presParOf" srcId="{C5EA7E68-AC86-40D7-88A7-4B768878DB3F}" destId="{082732E9-A7BD-4CC9-B361-4D5344AA4E03}" srcOrd="4" destOrd="0" presId="urn:microsoft.com/office/officeart/2005/8/layout/vList2"/>
    <dgm:cxn modelId="{24862A96-A507-4A93-93A6-F29D3FE65F49}" type="presParOf" srcId="{C5EA7E68-AC86-40D7-88A7-4B768878DB3F}" destId="{1F9F8296-17A9-48D7-AA1A-0CCD1B1A761F}" srcOrd="5" destOrd="0" presId="urn:microsoft.com/office/officeart/2005/8/layout/vList2"/>
    <dgm:cxn modelId="{A9A025F1-AA5E-4979-9107-0867B832B8CB}" type="presParOf" srcId="{C5EA7E68-AC86-40D7-88A7-4B768878DB3F}" destId="{58F08A40-C65D-47EF-BE86-9129171A5CBC}" srcOrd="6" destOrd="0" presId="urn:microsoft.com/office/officeart/2005/8/layout/vList2"/>
    <dgm:cxn modelId="{506D6E9E-0136-4840-9A8D-D208E0CB7724}" type="presParOf" srcId="{C5EA7E68-AC86-40D7-88A7-4B768878DB3F}" destId="{D4B85D53-BA7C-438A-95EA-6C00CA226250}" srcOrd="7" destOrd="0" presId="urn:microsoft.com/office/officeart/2005/8/layout/vList2"/>
    <dgm:cxn modelId="{02F389F1-DF87-457F-94A1-F7BB6D6CBD4D}" type="presParOf" srcId="{C5EA7E68-AC86-40D7-88A7-4B768878DB3F}" destId="{E5F89EB1-4BE5-4F17-8BAA-AFADE6C5502A}" srcOrd="8" destOrd="0" presId="urn:microsoft.com/office/officeart/2005/8/layout/vList2"/>
    <dgm:cxn modelId="{26891201-5E14-4D1E-8067-836DE886113A}" type="presParOf" srcId="{C5EA7E68-AC86-40D7-88A7-4B768878DB3F}" destId="{0357B9EF-002A-4CF7-A6A0-A2142B9CBFBE}" srcOrd="9" destOrd="0" presId="urn:microsoft.com/office/officeart/2005/8/layout/vList2"/>
    <dgm:cxn modelId="{CEF04360-7DF9-4871-BD54-B3C20AA9DD66}" type="presParOf" srcId="{C5EA7E68-AC86-40D7-88A7-4B768878DB3F}" destId="{FC62AC08-A765-4E03-8CCF-B4EC7C86027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48601-1932-4E09-8221-137ECEBA2AF2}">
      <dsp:nvSpPr>
        <dsp:cNvPr id="0" name=""/>
        <dsp:cNvSpPr/>
      </dsp:nvSpPr>
      <dsp:spPr>
        <a:xfrm>
          <a:off x="0" y="1388"/>
          <a:ext cx="11374134" cy="875160"/>
        </a:xfrm>
        <a:prstGeom prst="roundRect">
          <a:avLst/>
        </a:prstGeom>
        <a:solidFill>
          <a:srgbClr val="FF2D9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i="0" kern="1200" baseline="0" dirty="0"/>
            <a:t>Energieeinsparung</a:t>
          </a:r>
          <a:r>
            <a:rPr lang="de-DE" sz="2200" b="0" i="0" kern="1200" baseline="0" dirty="0"/>
            <a:t>: Moderne Lüftungsanlagen mit Wärmerückgewinnung und intelligenten Steuerungssystemen senken den Energieverbrauch erheblich.</a:t>
          </a:r>
          <a:endParaRPr lang="en-US" sz="2200" kern="1200" dirty="0"/>
        </a:p>
      </dsp:txBody>
      <dsp:txXfrm>
        <a:off x="42722" y="44110"/>
        <a:ext cx="11288690" cy="789716"/>
      </dsp:txXfrm>
    </dsp:sp>
    <dsp:sp modelId="{87AC76AD-E351-440F-A8F9-14FDBFD8246E}">
      <dsp:nvSpPr>
        <dsp:cNvPr id="0" name=""/>
        <dsp:cNvSpPr/>
      </dsp:nvSpPr>
      <dsp:spPr>
        <a:xfrm>
          <a:off x="0" y="939908"/>
          <a:ext cx="11374134" cy="875160"/>
        </a:xfrm>
        <a:prstGeom prst="roundRect">
          <a:avLst/>
        </a:prstGeom>
        <a:solidFill>
          <a:srgbClr val="5BC5F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i="0" kern="1200" baseline="0"/>
            <a:t>Erneuerbare Energien</a:t>
          </a:r>
          <a:r>
            <a:rPr lang="de-DE" sz="2200" b="0" i="0" kern="1200" baseline="0"/>
            <a:t>: Nutzung von Solarenergie zur Stromversorgung energieeffizienter Lüftungssysteme.</a:t>
          </a:r>
          <a:endParaRPr lang="en-US" sz="2200" kern="1200"/>
        </a:p>
      </dsp:txBody>
      <dsp:txXfrm>
        <a:off x="42722" y="982630"/>
        <a:ext cx="11288690" cy="789716"/>
      </dsp:txXfrm>
    </dsp:sp>
    <dsp:sp modelId="{082732E9-A7BD-4CC9-B361-4D5344AA4E03}">
      <dsp:nvSpPr>
        <dsp:cNvPr id="0" name=""/>
        <dsp:cNvSpPr/>
      </dsp:nvSpPr>
      <dsp:spPr>
        <a:xfrm>
          <a:off x="0" y="1878428"/>
          <a:ext cx="11374134" cy="875160"/>
        </a:xfrm>
        <a:prstGeom prst="roundRect">
          <a:avLst/>
        </a:prstGeom>
        <a:solidFill>
          <a:srgbClr val="FF2D9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i="0" kern="1200" baseline="0" dirty="0"/>
            <a:t>Luftqualität</a:t>
          </a:r>
          <a:r>
            <a:rPr lang="de-DE" sz="2200" b="0" i="0" kern="1200" baseline="0" dirty="0"/>
            <a:t>: Effiziente Lüftung reduziert den Bedarf an energieintensiven Klimaanlagen und verbessert die Raumluft.</a:t>
          </a:r>
          <a:endParaRPr lang="en-US" sz="2200" kern="1200" dirty="0"/>
        </a:p>
      </dsp:txBody>
      <dsp:txXfrm>
        <a:off x="42722" y="1921150"/>
        <a:ext cx="11288690" cy="789716"/>
      </dsp:txXfrm>
    </dsp:sp>
    <dsp:sp modelId="{58F08A40-C65D-47EF-BE86-9129171A5CBC}">
      <dsp:nvSpPr>
        <dsp:cNvPr id="0" name=""/>
        <dsp:cNvSpPr/>
      </dsp:nvSpPr>
      <dsp:spPr>
        <a:xfrm>
          <a:off x="0" y="2816948"/>
          <a:ext cx="11374134" cy="875160"/>
        </a:xfrm>
        <a:prstGeom prst="roundRect">
          <a:avLst/>
        </a:prstGeom>
        <a:solidFill>
          <a:srgbClr val="5BC5F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i="0" kern="1200" baseline="0" dirty="0"/>
            <a:t>Nachhaltigkeit</a:t>
          </a:r>
          <a:r>
            <a:rPr lang="de-DE" sz="2200" b="0" i="0" kern="1200" baseline="0" dirty="0"/>
            <a:t>: Trennung von Abfällen, Recycling-Kreisläufe, und Einhaltung von Umweltvorschriften.</a:t>
          </a:r>
          <a:endParaRPr lang="en-US" sz="2200" kern="1200" dirty="0"/>
        </a:p>
      </dsp:txBody>
      <dsp:txXfrm>
        <a:off x="42722" y="2859670"/>
        <a:ext cx="11288690" cy="789716"/>
      </dsp:txXfrm>
    </dsp:sp>
    <dsp:sp modelId="{E5F89EB1-4BE5-4F17-8BAA-AFADE6C5502A}">
      <dsp:nvSpPr>
        <dsp:cNvPr id="0" name=""/>
        <dsp:cNvSpPr/>
      </dsp:nvSpPr>
      <dsp:spPr>
        <a:xfrm>
          <a:off x="0" y="3755468"/>
          <a:ext cx="11374134" cy="875160"/>
        </a:xfrm>
        <a:prstGeom prst="roundRect">
          <a:avLst/>
        </a:prstGeom>
        <a:solidFill>
          <a:srgbClr val="FF2D9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i="0" kern="1200" baseline="0" dirty="0"/>
            <a:t>Ressourcenschonung</a:t>
          </a:r>
          <a:r>
            <a:rPr lang="de-DE" sz="2200" b="0" i="0" kern="1200" baseline="0" dirty="0"/>
            <a:t>: Effiziente Materialplanung, minimierter Verschnitt und ressourcenschonende Lösungen.</a:t>
          </a:r>
          <a:endParaRPr lang="en-US" sz="2200" kern="1200" dirty="0"/>
        </a:p>
      </dsp:txBody>
      <dsp:txXfrm>
        <a:off x="42722" y="3798190"/>
        <a:ext cx="11288690" cy="789716"/>
      </dsp:txXfrm>
    </dsp:sp>
    <dsp:sp modelId="{FC62AC08-A765-4E03-8CCF-B4EC7C860274}">
      <dsp:nvSpPr>
        <dsp:cNvPr id="0" name=""/>
        <dsp:cNvSpPr/>
      </dsp:nvSpPr>
      <dsp:spPr>
        <a:xfrm>
          <a:off x="0" y="4693988"/>
          <a:ext cx="11374134" cy="875160"/>
        </a:xfrm>
        <a:prstGeom prst="roundRect">
          <a:avLst/>
        </a:prstGeom>
        <a:solidFill>
          <a:srgbClr val="5BC5F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i="0" kern="1200" baseline="0" dirty="0"/>
            <a:t>Mehrwert für Betriebe</a:t>
          </a:r>
          <a:r>
            <a:rPr lang="de-DE" sz="2200" b="0" i="0" kern="1200" baseline="0" dirty="0"/>
            <a:t>: Wirtschaftliche Vorteile durch optimierte und nachhaltige Prozesse.</a:t>
          </a:r>
          <a:endParaRPr lang="en-US" sz="2200" kern="1200" dirty="0"/>
        </a:p>
      </dsp:txBody>
      <dsp:txXfrm>
        <a:off x="42722" y="4736710"/>
        <a:ext cx="11288690" cy="789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F5AC9-443D-4AF7-9BE9-7EA1F5768960}" type="datetimeFigureOut">
              <a:rPr lang="de-CH" smtClean="0"/>
              <a:t>12.02.2025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B0990-DE7A-49CA-8847-164FAD59652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462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awdown.org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CH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B0990-DE7A-49CA-8847-164FAD596520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9646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Und was hat das jetzt genau mit euch zu tun? </a:t>
            </a:r>
            <a:r>
              <a:rPr lang="de-CH" dirty="0">
                <a:sym typeface="Wingdings" panose="05000000000000000000" pitchFamily="2" charset="2"/>
              </a:rPr>
              <a:t> zuerst kurzes </a:t>
            </a:r>
            <a:r>
              <a:rPr lang="de-CH" dirty="0" err="1">
                <a:sym typeface="Wingdings" panose="05000000000000000000" pitchFamily="2" charset="2"/>
              </a:rPr>
              <a:t>Recap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772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Quelle: BFS 2023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249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Quelle: Umweltatlas Lieferketten Schweiz, </a:t>
            </a:r>
            <a:r>
              <a:rPr lang="de-CH" dirty="0" err="1"/>
              <a:t>rütter</a:t>
            </a:r>
            <a:r>
              <a:rPr lang="de-CH" dirty="0"/>
              <a:t> </a:t>
            </a:r>
            <a:r>
              <a:rPr lang="de-CH" dirty="0" err="1"/>
              <a:t>soceco</a:t>
            </a:r>
            <a:r>
              <a:rPr lang="de-CH" dirty="0"/>
              <a:t>, 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265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B0990-DE7A-49CA-8847-164FAD596520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6515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Quelle</a:t>
            </a:r>
            <a:r>
              <a:rPr lang="de-CH"/>
              <a:t>: BFE, 2029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B0990-DE7A-49CA-8847-164FAD596520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2639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Quelle: BFE 2023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55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Quellen: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dirty="0"/>
              <a:t>https://www.meteoschweiz.admin.ch/klima/klimawandel.html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B0990-DE7A-49CA-8847-164FAD596520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7699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CH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B0990-DE7A-49CA-8847-164FAD596520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706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B0990-DE7A-49CA-8847-164FAD596520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1984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Quelle:</a:t>
            </a:r>
          </a:p>
          <a:p>
            <a:r>
              <a:rPr lang="de-CH" dirty="0"/>
              <a:t>https://www.greenpeace.ch/static/planet4-switzerland-stateless/2023/03/356cf412-factsheet-klimafolgen-schweiz-2023-01_de.pdf</a:t>
            </a:r>
          </a:p>
          <a:p>
            <a:r>
              <a:rPr lang="de-CH" dirty="0"/>
              <a:t>https://www.greenpeace.ch/de/erkunden/klima/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B0990-DE7A-49CA-8847-164FAD596520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6672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Quellen: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/>
              <a:t>https://www.myclimate.org/de-ch/informieren/faq/faq-detail/was-ist-ein-co2-budget/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B0990-DE7A-49CA-8847-164FAD596520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8988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B0990-DE7A-49CA-8847-164FAD596520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4502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Quelle:</a:t>
            </a:r>
          </a:p>
          <a:p>
            <a:r>
              <a:rPr lang="de-CH" dirty="0">
                <a:hlinkClick r:id="rId3"/>
              </a:rPr>
              <a:t>Home | Project </a:t>
            </a:r>
            <a:r>
              <a:rPr lang="de-CH" dirty="0" err="1">
                <a:hlinkClick r:id="rId3"/>
              </a:rPr>
              <a:t>Drawdown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B0990-DE7A-49CA-8847-164FAD596520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5148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CH" dirty="0">
                <a:sym typeface="Wingdings" panose="05000000000000000000" pitchFamily="2" charset="2"/>
              </a:rPr>
              <a:t>Quelle: BFE, 2019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B0990-DE7A-49CA-8847-164FAD596520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832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Picture</a:t>
            </a: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6326337" y="1287463"/>
            <a:ext cx="5470072" cy="4982707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326337" y="182622"/>
            <a:ext cx="5470072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325883" y="640336"/>
            <a:ext cx="5470526" cy="442093"/>
          </a:xfrm>
        </p:spPr>
        <p:txBody>
          <a:bodyPr>
            <a:no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4261637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den Logo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6035040" y="0"/>
            <a:ext cx="615696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AutoShape 2" descr="Image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" name="AutoShape 4" descr="Image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053" name="Picture 5" descr="Z:\03_Marketing\Multimedia\Logos\_Ordner-2018\myclimate-Projektlogos\EKW\EKW-de\Screen\PNG\EKW-logo-de-rgb-4-white@4x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063" y="2510663"/>
            <a:ext cx="3567376" cy="139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70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/Zahlen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79650" y="4221088"/>
            <a:ext cx="7632700" cy="2636912"/>
          </a:xfrm>
        </p:spPr>
        <p:txBody>
          <a:bodyPr>
            <a:noAutofit/>
          </a:bodyPr>
          <a:lstStyle>
            <a:lvl1pPr marL="0" indent="0" algn="ctr">
              <a:buNone/>
              <a:defRPr sz="1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6000">
                <a:latin typeface="Arial" charset="0"/>
                <a:ea typeface="Arial" charset="0"/>
                <a:cs typeface="Arial" charset="0"/>
              </a:defRPr>
            </a:lvl2pPr>
            <a:lvl3pPr>
              <a:defRPr sz="6000">
                <a:latin typeface="Arial" charset="0"/>
                <a:ea typeface="Arial" charset="0"/>
                <a:cs typeface="Arial" charset="0"/>
              </a:defRPr>
            </a:lvl3pPr>
            <a:lvl4pPr>
              <a:defRPr sz="6000">
                <a:latin typeface="Arial" charset="0"/>
                <a:ea typeface="Arial" charset="0"/>
                <a:cs typeface="Arial" charset="0"/>
              </a:defRPr>
            </a:lvl4pPr>
            <a:lvl5pPr>
              <a:defRPr sz="6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52549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/Inhalt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Picture</a:t>
            </a: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6326337" y="1287463"/>
            <a:ext cx="5470072" cy="4982707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326337" y="182622"/>
            <a:ext cx="5470072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325883" y="640336"/>
            <a:ext cx="5470526" cy="442093"/>
          </a:xfrm>
        </p:spPr>
        <p:txBody>
          <a:bodyPr>
            <a:no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980053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Untertitel/Inhalt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68219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CH" noProof="0"/>
              <a:t>Titel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2275" y="635809"/>
            <a:ext cx="11374134" cy="442093"/>
          </a:xfrm>
        </p:spPr>
        <p:txBody>
          <a:bodyPr>
            <a:norm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/>
              <a:t>Untertitel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7" hasCustomPrompt="1"/>
          </p:nvPr>
        </p:nvSpPr>
        <p:spPr>
          <a:xfrm>
            <a:off x="0" y="1287463"/>
            <a:ext cx="12192000" cy="5570537"/>
          </a:xfrm>
        </p:spPr>
        <p:txBody>
          <a:bodyPr lIns="503998" tIns="36000" rIns="503999">
            <a:noAutofit/>
          </a:bodyPr>
          <a:lstStyle>
            <a:lvl1pPr>
              <a:lnSpc>
                <a:spcPct val="120000"/>
              </a:lnSpc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de-CH" noProof="0"/>
              <a:t>Bild oder Text</a:t>
            </a:r>
          </a:p>
        </p:txBody>
      </p:sp>
    </p:spTree>
    <p:extLst>
      <p:ext uri="{BB962C8B-B14F-4D97-AF65-F5344CB8AC3E}">
        <p14:creationId xmlns:p14="http://schemas.microsoft.com/office/powerpoint/2010/main" val="385025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Untertitel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82622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CH" noProof="0"/>
              <a:t>Titel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2275" y="635809"/>
            <a:ext cx="11374134" cy="442093"/>
          </a:xfrm>
        </p:spPr>
        <p:txBody>
          <a:bodyPr>
            <a:norm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710511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1229115"/>
            <a:ext cx="5080000" cy="48006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229115"/>
            <a:ext cx="5080000" cy="48006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F0C0378-202D-5B47-911F-819B11578E4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24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50863" y="1989137"/>
            <a:ext cx="5365750" cy="41402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75386" y="1989137"/>
            <a:ext cx="5365750" cy="41402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2A10-B21B-413F-9940-9624F8E6A101}" type="datetime1">
              <a:rPr lang="en-US" smtClean="0"/>
              <a:t>2/12/2025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A3D8-C194-40EA-88AF-4ED9EC2EAF0B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50863" y="549276"/>
            <a:ext cx="9742763" cy="82708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30695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7333">
          <p15:clr>
            <a:srgbClr val="FBAE40"/>
          </p15:clr>
        </p15:guide>
        <p15:guide id="3" orient="horz" pos="12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7" pos="347">
          <p15:clr>
            <a:srgbClr val="FBAE40"/>
          </p15:clr>
        </p15:guide>
        <p15:guide id="8" pos="3953">
          <p15:clr>
            <a:srgbClr val="FBAE40"/>
          </p15:clr>
        </p15:guide>
        <p15:guide id="9" pos="372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95A-7F28-4BDE-8AAD-87D3DAC7060E}" type="datetime1">
              <a:rPr lang="en-US" smtClean="0"/>
              <a:t>2/12/2025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A3D8-C194-40EA-88AF-4ED9EC2EAF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84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568">
          <p15:clr>
            <a:srgbClr val="FBAE40"/>
          </p15:clr>
        </p15:guide>
        <p15:guide id="3" orient="horz" pos="3861">
          <p15:clr>
            <a:srgbClr val="FBAE40"/>
          </p15:clr>
        </p15:guide>
        <p15:guide id="6" pos="347">
          <p15:clr>
            <a:srgbClr val="FBAE40"/>
          </p15:clr>
        </p15:guide>
        <p15:guide id="7" pos="7333">
          <p15:clr>
            <a:srgbClr val="FBAE40"/>
          </p15:clr>
        </p15:guide>
        <p15:guide id="8" orient="horz" pos="1253">
          <p15:clr>
            <a:srgbClr val="FBAE40"/>
          </p15:clr>
        </p15:guide>
        <p15:guide id="9" pos="3727">
          <p15:clr>
            <a:srgbClr val="FBAE40"/>
          </p15:clr>
        </p15:guide>
        <p15:guide id="10" pos="395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mit Zitat 24/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719669" y="260355"/>
            <a:ext cx="10752667" cy="115252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defTabSz="914400">
              <a:defRPr/>
            </a:pPr>
            <a:endParaRPr lang="de-DE" sz="1800">
              <a:noFill/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3200">
                <a:solidFill>
                  <a:srgbClr val="004D9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" y="5448424"/>
            <a:ext cx="6095999" cy="989247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lIns="180000" rIns="180000" bIns="187200" anchor="b">
            <a:sp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</a:defRPr>
            </a:lvl1pPr>
            <a:lvl2pPr marL="0" indent="0" algn="l">
              <a:spcBef>
                <a:spcPts val="600"/>
              </a:spcBef>
              <a:buNone/>
              <a:defRPr sz="1800" b="1" i="0">
                <a:solidFill>
                  <a:schemeClr val="tx1"/>
                </a:solidFill>
              </a:defRPr>
            </a:lvl2pPr>
            <a:lvl3pPr marL="846137" indent="0" algn="l">
              <a:buNone/>
              <a:defRPr/>
            </a:lvl3pPr>
            <a:lvl4pPr marL="1254125" indent="0" algn="l">
              <a:buNone/>
              <a:defRPr/>
            </a:lvl4pPr>
            <a:lvl5pPr marL="1595438" indent="0" algn="l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997656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Bild /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48985"/>
            <a:ext cx="10363200" cy="6096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66517AF-418E-284F-A6E0-7B780F68E2BC}" type="slidenum">
              <a:rPr lang="de-DE" smtClean="0">
                <a:solidFill>
                  <a:srgbClr val="001155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1155"/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914400" y="1152092"/>
            <a:ext cx="10363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>
              <a:solidFill>
                <a:srgbClr val="001155"/>
              </a:solidFill>
              <a:latin typeface="Frutiger LT Com 65 Bold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095188" y="5033947"/>
            <a:ext cx="3330053" cy="318056"/>
          </a:xfrm>
          <a:prstGeom prst="rect">
            <a:avLst/>
          </a:prstGeom>
        </p:spPr>
      </p:pic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/>
        <p:txBody>
          <a:bodyPr anchor="ctr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908" y="196692"/>
            <a:ext cx="1439333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7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den Logo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6035040" y="0"/>
            <a:ext cx="615696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780" y="2361462"/>
            <a:ext cx="4279900" cy="1737137"/>
          </a:xfrm>
          <a:prstGeom prst="rect">
            <a:avLst/>
          </a:prstGeom>
        </p:spPr>
      </p:pic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>
          <a:xfrm>
            <a:off x="625451" y="2408187"/>
            <a:ext cx="4757737" cy="1643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Logo Kunde</a:t>
            </a:r>
          </a:p>
        </p:txBody>
      </p:sp>
    </p:spTree>
    <p:extLst>
      <p:ext uri="{BB962C8B-B14F-4D97-AF65-F5344CB8AC3E}">
        <p14:creationId xmlns:p14="http://schemas.microsoft.com/office/powerpoint/2010/main" val="2005551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 +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2003831"/>
            <a:ext cx="10363200" cy="4092177"/>
          </a:xfrm>
        </p:spPr>
        <p:txBody>
          <a:bodyPr/>
          <a:lstStyle>
            <a:lvl1pPr>
              <a:lnSpc>
                <a:spcPct val="120000"/>
              </a:lnSpc>
              <a:defRPr sz="20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100"/>
            </a:lvl4pPr>
            <a:lvl5pPr>
              <a:lnSpc>
                <a:spcPct val="120000"/>
              </a:lnSpc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517AF-418E-284F-A6E0-7B780F68E2BC}" type="slidenum">
              <a:rPr lang="de-DE">
                <a:solidFill>
                  <a:srgbClr val="001155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1155"/>
              </a:solidFill>
            </a:endParaRPr>
          </a:p>
        </p:txBody>
      </p:sp>
      <p:cxnSp>
        <p:nvCxnSpPr>
          <p:cNvPr id="9" name="Gerade Verbindung 8"/>
          <p:cNvCxnSpPr/>
          <p:nvPr userDrawn="1"/>
        </p:nvCxnSpPr>
        <p:spPr bwMode="auto">
          <a:xfrm flipV="1">
            <a:off x="914400" y="1196763"/>
            <a:ext cx="10363200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C3C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9762260" y="4697550"/>
            <a:ext cx="3994201" cy="381489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460" y="332656"/>
            <a:ext cx="1439333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08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25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2 Spalten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82622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22728" y="1287463"/>
            <a:ext cx="5470072" cy="4982707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6326337" y="1287463"/>
            <a:ext cx="5470072" cy="4982707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22275" y="699059"/>
            <a:ext cx="11374134" cy="442093"/>
          </a:xfrm>
        </p:spPr>
        <p:txBody>
          <a:bodyPr>
            <a:no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028282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C21FB-FBD1-48DD-8D3C-3A01C8327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DF1EF7-AFCA-4380-A38F-0A4433FD7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B951A7-8A22-4DBB-9E60-1040A5AE8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E57D-C574-424F-BD5B-A8B79849BCE3}" type="datetimeFigureOut">
              <a:rPr lang="de-CH" smtClean="0"/>
              <a:t>12.02.2025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C62439-773B-4373-91FF-089612C2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779342-06BE-4772-85D7-2FADA658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74D3-2EF1-4DB5-8B62-EEB80E1042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7877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6647D-1582-4C86-BA8F-E69F9C19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B06B50-7B2D-444C-A176-12FDC6545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321551-20D3-4F52-8C58-1334AFB5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E57D-C574-424F-BD5B-A8B79849BCE3}" type="datetimeFigureOut">
              <a:rPr lang="de-CH" smtClean="0"/>
              <a:t>12.02.2025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172E9C-1FA3-4E92-89F4-EC2300C8D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63C806-DC4C-4606-A791-A86F1531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74D3-2EF1-4DB5-8B62-EEB80E1042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5279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AA1F4-C4C0-4AAB-8964-CA81EC1F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0B41F6-9504-4187-9DC2-E3F321457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3F0DA-88CC-4D59-9468-8288A544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E57D-C574-424F-BD5B-A8B79849BCE3}" type="datetimeFigureOut">
              <a:rPr lang="de-CH" smtClean="0"/>
              <a:t>12.02.2025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685D01-7E3A-4BAA-9C2F-E26EA3FF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F68105-53B4-4E84-8468-EB3F771E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74D3-2EF1-4DB5-8B62-EEB80E1042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6053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700DF-56F5-4196-AD6E-1786A58B1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C014D7-849E-4BE5-A773-7E91D6522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245AD7-2AB9-4914-BAE0-5FD507D3F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3EE9AA-F7DD-4299-A35A-016D6385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E57D-C574-424F-BD5B-A8B79849BCE3}" type="datetimeFigureOut">
              <a:rPr lang="de-CH" smtClean="0"/>
              <a:t>12.02.2025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CE9985-463D-46CF-82DC-88C235188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9512E1-47F2-4094-84E0-870373EEA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74D3-2EF1-4DB5-8B62-EEB80E1042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5316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1BAB1E-AA29-4E61-9455-A351521CE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8430B4-FA10-448E-A3EC-B7D4D5456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FECBF5-0553-4064-B918-9C8CF8B16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452134C-0CAF-479F-BE83-D12F1BCCC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6F4F6F5-5EB0-465D-8B87-293EAEFD7A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256F2F0-4D1A-4356-B096-1270C190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E57D-C574-424F-BD5B-A8B79849BCE3}" type="datetimeFigureOut">
              <a:rPr lang="de-CH" smtClean="0"/>
              <a:t>12.02.2025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3C01143-1D04-4901-BA38-98BDFFFB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B62F368-3489-48E7-B620-EA837D0B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74D3-2EF1-4DB5-8B62-EEB80E1042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1836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BF3EA-9E08-47C6-ACAA-E6335316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C083E7-472B-40F6-905F-81EA5EAA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E57D-C574-424F-BD5B-A8B79849BCE3}" type="datetimeFigureOut">
              <a:rPr lang="de-CH" smtClean="0"/>
              <a:t>12.02.2025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F68E675-35A7-43C0-8FFD-36EBA403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CD5E73-E013-46F7-910B-35CC4700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74D3-2EF1-4DB5-8B62-EEB80E1042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8261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D7B933-8670-4987-9FC7-D956F109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E57D-C574-424F-BD5B-A8B79849BCE3}" type="datetimeFigureOut">
              <a:rPr lang="de-CH" smtClean="0"/>
              <a:t>12.02.2025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5144F9-AC52-4351-A975-84DD632F6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DF6A02-6EA8-4242-93FC-36EB84B9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74D3-2EF1-4DB5-8B62-EEB80E1042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146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 userDrawn="1">
            <p:ph type="body" sz="quarter" idx="10"/>
          </p:nvPr>
        </p:nvSpPr>
        <p:spPr>
          <a:xfrm>
            <a:off x="422729" y="1287464"/>
            <a:ext cx="5027242" cy="3646488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34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55950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DE" noProof="0" err="1"/>
              <a:t>myclimate</a:t>
            </a:r>
            <a:endParaRPr lang="de-DE" noProof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2275" y="635808"/>
            <a:ext cx="11374134" cy="442093"/>
          </a:xfrm>
        </p:spPr>
        <p:txBody>
          <a:bodyPr>
            <a:no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noProof="0"/>
              <a:t>Ihr Partner für aktiven Klimaschutz</a:t>
            </a:r>
          </a:p>
        </p:txBody>
      </p:sp>
      <p:pic>
        <p:nvPicPr>
          <p:cNvPr id="5" name="Bildplatzhalter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675" y="0"/>
            <a:ext cx="6156325" cy="68580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702" y="2758193"/>
            <a:ext cx="1563699" cy="9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17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7BA8A-676B-4552-A0DE-49F925246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8CE8BD-2E62-4D87-BB0D-F322339B6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A4D81E-032E-4DF8-B4D2-6EDA4E085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F02F70-EA08-4838-8AC0-09E9C86D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E57D-C574-424F-BD5B-A8B79849BCE3}" type="datetimeFigureOut">
              <a:rPr lang="de-CH" smtClean="0"/>
              <a:t>12.02.2025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BB4738-7E02-440F-BC19-1F6D50705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CF0476-251E-4C19-9C80-CD1FA903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74D3-2EF1-4DB5-8B62-EEB80E1042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0476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4D036E-E9A6-4885-86BC-27DBBF29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81B02BD-2D54-4E50-A81E-3AFB68660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7062C0-62D1-45D8-B8C9-32573667A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29A46A-977C-4576-B4B5-489C942F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E57D-C574-424F-BD5B-A8B79849BCE3}" type="datetimeFigureOut">
              <a:rPr lang="de-CH" smtClean="0"/>
              <a:t>12.02.2025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62D4E5-9D34-4B30-8B99-81F20815E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DB0803-90D9-4BDF-A82D-0335A579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74D3-2EF1-4DB5-8B62-EEB80E1042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209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1DD9EC-6EE5-4FAD-9225-B0486D6C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6D76BE1-15A8-4BC9-84FC-68D82FA29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125675-EC6A-494E-8A91-B466E74E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E57D-C574-424F-BD5B-A8B79849BCE3}" type="datetimeFigureOut">
              <a:rPr lang="de-CH" smtClean="0"/>
              <a:t>12.02.2025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D61894-DBB8-46D7-BD3E-50E0143E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920388-E06E-460D-B428-A67FDFAD5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74D3-2EF1-4DB5-8B62-EEB80E1042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4718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4D55907-8AEB-40C1-B153-DE0F427AFA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5F8C29F-DAA9-4C3C-A56F-FA4D5D558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90BDB7-0426-451D-A7B0-26377D50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E57D-C574-424F-BD5B-A8B79849BCE3}" type="datetimeFigureOut">
              <a:rPr lang="de-CH" smtClean="0"/>
              <a:t>12.02.2025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E0C0BC-E967-4B8E-A5ED-116B6883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9DF5CA-CCE8-4595-83F7-AF896E0A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74D3-2EF1-4DB5-8B62-EEB80E1042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5915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1" y="0"/>
            <a:ext cx="6095998" cy="6858000"/>
          </a:xfrm>
          <a:prstGeom prst="rect">
            <a:avLst/>
          </a:prstGeom>
          <a:solidFill>
            <a:srgbClr val="5BC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FC17D26-CB7E-7149-B475-467DBCF40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8924" y="3548278"/>
            <a:ext cx="2257200" cy="1363891"/>
          </a:xfrm>
          <a:prstGeom prst="rect">
            <a:avLst/>
          </a:prstGeom>
        </p:spPr>
      </p:pic>
      <p:sp>
        <p:nvSpPr>
          <p:cNvPr id="9" name="Inhaltsplatzhalter 10">
            <a:extLst>
              <a:ext uri="{FF2B5EF4-FFF2-40B4-BE49-F238E27FC236}">
                <a16:creationId xmlns:a16="http://schemas.microsoft.com/office/drawing/2014/main" id="{7B7E3CBA-D2F4-7444-809E-819CA00477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1450" y="2166239"/>
            <a:ext cx="5772149" cy="8001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44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Kapitel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5999" cy="6858000"/>
          </a:xfrm>
        </p:spPr>
        <p:txBody>
          <a:bodyPr/>
          <a:lstStyle>
            <a:lvl1pPr>
              <a:defRPr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77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/Untertitel/Inhalt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68219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CH" noProof="0" dirty="0"/>
              <a:t>Titel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2275" y="677754"/>
            <a:ext cx="11374134" cy="442093"/>
          </a:xfrm>
        </p:spPr>
        <p:txBody>
          <a:bodyPr>
            <a:norm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 dirty="0"/>
              <a:t>Untertitel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7" hasCustomPrompt="1"/>
          </p:nvPr>
        </p:nvSpPr>
        <p:spPr>
          <a:xfrm>
            <a:off x="0" y="1287463"/>
            <a:ext cx="12192000" cy="5570537"/>
          </a:xfrm>
        </p:spPr>
        <p:txBody>
          <a:bodyPr lIns="503998" tIns="36000" rIns="503999">
            <a:noAutofit/>
          </a:bodyPr>
          <a:lstStyle>
            <a:lvl1pPr>
              <a:lnSpc>
                <a:spcPct val="120000"/>
              </a:lnSpc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de-CH" noProof="0" dirty="0"/>
              <a:t>Bild oder Text</a:t>
            </a:r>
          </a:p>
        </p:txBody>
      </p:sp>
    </p:spTree>
    <p:extLst>
      <p:ext uri="{BB962C8B-B14F-4D97-AF65-F5344CB8AC3E}">
        <p14:creationId xmlns:p14="http://schemas.microsoft.com/office/powerpoint/2010/main" val="7935592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ld/Zahlen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79650" y="4221088"/>
            <a:ext cx="7632700" cy="2636912"/>
          </a:xfrm>
        </p:spPr>
        <p:txBody>
          <a:bodyPr>
            <a:noAutofit/>
          </a:bodyPr>
          <a:lstStyle>
            <a:lvl1pPr marL="0" indent="0" algn="ctr">
              <a:buNone/>
              <a:defRPr sz="1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6000">
                <a:latin typeface="Arial" charset="0"/>
                <a:ea typeface="Arial" charset="0"/>
                <a:cs typeface="Arial" charset="0"/>
              </a:defRPr>
            </a:lvl2pPr>
            <a:lvl3pPr>
              <a:defRPr sz="6000">
                <a:latin typeface="Arial" charset="0"/>
                <a:ea typeface="Arial" charset="0"/>
                <a:cs typeface="Arial" charset="0"/>
              </a:defRPr>
            </a:lvl3pPr>
            <a:lvl4pPr>
              <a:defRPr sz="6000">
                <a:latin typeface="Arial" charset="0"/>
                <a:ea typeface="Arial" charset="0"/>
                <a:cs typeface="Arial" charset="0"/>
              </a:defRPr>
            </a:lvl4pPr>
            <a:lvl5pPr>
              <a:defRPr sz="6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377317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/Untertitel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82622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CH" noProof="0" dirty="0"/>
              <a:t>Titel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2275" y="694532"/>
            <a:ext cx="11374134" cy="442093"/>
          </a:xfrm>
        </p:spPr>
        <p:txBody>
          <a:bodyPr>
            <a:norm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62353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Spalten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82622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22728" y="1287463"/>
            <a:ext cx="5470072" cy="4982707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6326337" y="1287463"/>
            <a:ext cx="5470072" cy="4982707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22275" y="640336"/>
            <a:ext cx="11374134" cy="442093"/>
          </a:xfrm>
        </p:spPr>
        <p:txBody>
          <a:bodyPr>
            <a:no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78261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anner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0" y="4647453"/>
            <a:ext cx="12192000" cy="2210547"/>
          </a:xfrm>
          <a:prstGeom prst="rect">
            <a:avLst/>
          </a:prstGeom>
          <a:solidFill>
            <a:srgbClr val="004D9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22728" y="1287464"/>
            <a:ext cx="5470072" cy="3157536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6326337" y="1287464"/>
            <a:ext cx="5470072" cy="3157536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81230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422275" y="4953569"/>
            <a:ext cx="11374134" cy="1453176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2275" y="640336"/>
            <a:ext cx="11374134" cy="442093"/>
          </a:xfrm>
        </p:spPr>
        <p:txBody>
          <a:bodyPr>
            <a:norm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43525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-Wand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422275" y="182622"/>
            <a:ext cx="571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200" b="1" i="0" kern="1200" baseline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rPr>
              <a:t>Unsere Kunden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422275" y="640336"/>
            <a:ext cx="3970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sz="2000" b="0" i="0" kern="1200" noProof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Wir arbeiten unter anderem mit…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524911" y="1133154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20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2439470" y="1133154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21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4354029" y="1133154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22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315240" y="1133154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23" name="Bildplatzhalter 5"/>
          <p:cNvSpPr>
            <a:spLocks noGrp="1"/>
          </p:cNvSpPr>
          <p:nvPr>
            <p:ph type="pic" sz="quarter" idx="14" hasCustomPrompt="1"/>
          </p:nvPr>
        </p:nvSpPr>
        <p:spPr>
          <a:xfrm>
            <a:off x="8276451" y="1133154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24" name="Bildplatzhalter 5"/>
          <p:cNvSpPr>
            <a:spLocks noGrp="1"/>
          </p:cNvSpPr>
          <p:nvPr>
            <p:ph type="pic" sz="quarter" idx="15" hasCustomPrompt="1"/>
          </p:nvPr>
        </p:nvSpPr>
        <p:spPr>
          <a:xfrm>
            <a:off x="10237662" y="1133154"/>
            <a:ext cx="155156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26" name="Bildplatzhalter 5"/>
          <p:cNvSpPr>
            <a:spLocks noGrp="1"/>
          </p:cNvSpPr>
          <p:nvPr>
            <p:ph type="pic" sz="quarter" idx="17" hasCustomPrompt="1"/>
          </p:nvPr>
        </p:nvSpPr>
        <p:spPr>
          <a:xfrm>
            <a:off x="524911" y="1912332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27" name="Bildplatzhalter 5"/>
          <p:cNvSpPr>
            <a:spLocks noGrp="1"/>
          </p:cNvSpPr>
          <p:nvPr>
            <p:ph type="pic" sz="quarter" idx="18" hasCustomPrompt="1"/>
          </p:nvPr>
        </p:nvSpPr>
        <p:spPr>
          <a:xfrm>
            <a:off x="2439470" y="1912332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28" name="Bildplatzhalter 5"/>
          <p:cNvSpPr>
            <a:spLocks noGrp="1"/>
          </p:cNvSpPr>
          <p:nvPr>
            <p:ph type="pic" sz="quarter" idx="19" hasCustomPrompt="1"/>
          </p:nvPr>
        </p:nvSpPr>
        <p:spPr>
          <a:xfrm>
            <a:off x="4354029" y="1912332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29" name="Bildplatzhalter 5"/>
          <p:cNvSpPr>
            <a:spLocks noGrp="1"/>
          </p:cNvSpPr>
          <p:nvPr>
            <p:ph type="pic" sz="quarter" idx="20" hasCustomPrompt="1"/>
          </p:nvPr>
        </p:nvSpPr>
        <p:spPr>
          <a:xfrm>
            <a:off x="6315240" y="1912332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30" name="Bildplatzhalter 5"/>
          <p:cNvSpPr>
            <a:spLocks noGrp="1"/>
          </p:cNvSpPr>
          <p:nvPr>
            <p:ph type="pic" sz="quarter" idx="21" hasCustomPrompt="1"/>
          </p:nvPr>
        </p:nvSpPr>
        <p:spPr>
          <a:xfrm>
            <a:off x="8276451" y="1912332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31" name="Bildplatzhalter 5"/>
          <p:cNvSpPr>
            <a:spLocks noGrp="1"/>
          </p:cNvSpPr>
          <p:nvPr>
            <p:ph type="pic" sz="quarter" idx="22" hasCustomPrompt="1"/>
          </p:nvPr>
        </p:nvSpPr>
        <p:spPr>
          <a:xfrm>
            <a:off x="10237662" y="1912332"/>
            <a:ext cx="155156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33" name="Bildplatzhalter 5"/>
          <p:cNvSpPr>
            <a:spLocks noGrp="1"/>
          </p:cNvSpPr>
          <p:nvPr>
            <p:ph type="pic" sz="quarter" idx="24" hasCustomPrompt="1"/>
          </p:nvPr>
        </p:nvSpPr>
        <p:spPr>
          <a:xfrm>
            <a:off x="524911" y="2691510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34" name="Bildplatzhalter 5"/>
          <p:cNvSpPr>
            <a:spLocks noGrp="1"/>
          </p:cNvSpPr>
          <p:nvPr>
            <p:ph type="pic" sz="quarter" idx="25" hasCustomPrompt="1"/>
          </p:nvPr>
        </p:nvSpPr>
        <p:spPr>
          <a:xfrm>
            <a:off x="2439470" y="2691510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35" name="Bildplatzhalter 5"/>
          <p:cNvSpPr>
            <a:spLocks noGrp="1"/>
          </p:cNvSpPr>
          <p:nvPr>
            <p:ph type="pic" sz="quarter" idx="26" hasCustomPrompt="1"/>
          </p:nvPr>
        </p:nvSpPr>
        <p:spPr>
          <a:xfrm>
            <a:off x="4354029" y="2691510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36" name="Bildplatzhalter 5"/>
          <p:cNvSpPr>
            <a:spLocks noGrp="1"/>
          </p:cNvSpPr>
          <p:nvPr>
            <p:ph type="pic" sz="quarter" idx="27" hasCustomPrompt="1"/>
          </p:nvPr>
        </p:nvSpPr>
        <p:spPr>
          <a:xfrm>
            <a:off x="6315240" y="2691510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37" name="Bildplatzhalter 5"/>
          <p:cNvSpPr>
            <a:spLocks noGrp="1"/>
          </p:cNvSpPr>
          <p:nvPr>
            <p:ph type="pic" sz="quarter" idx="28" hasCustomPrompt="1"/>
          </p:nvPr>
        </p:nvSpPr>
        <p:spPr>
          <a:xfrm>
            <a:off x="8276451" y="2691510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38" name="Bildplatzhalter 5"/>
          <p:cNvSpPr>
            <a:spLocks noGrp="1"/>
          </p:cNvSpPr>
          <p:nvPr>
            <p:ph type="pic" sz="quarter" idx="29" hasCustomPrompt="1"/>
          </p:nvPr>
        </p:nvSpPr>
        <p:spPr>
          <a:xfrm>
            <a:off x="10237662" y="2691510"/>
            <a:ext cx="155156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40" name="Bildplatzhalter 5"/>
          <p:cNvSpPr>
            <a:spLocks noGrp="1"/>
          </p:cNvSpPr>
          <p:nvPr>
            <p:ph type="pic" sz="quarter" idx="31" hasCustomPrompt="1"/>
          </p:nvPr>
        </p:nvSpPr>
        <p:spPr>
          <a:xfrm>
            <a:off x="524911" y="3470688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41" name="Bildplatzhalter 5"/>
          <p:cNvSpPr>
            <a:spLocks noGrp="1"/>
          </p:cNvSpPr>
          <p:nvPr>
            <p:ph type="pic" sz="quarter" idx="32" hasCustomPrompt="1"/>
          </p:nvPr>
        </p:nvSpPr>
        <p:spPr>
          <a:xfrm>
            <a:off x="2439470" y="3470688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42" name="Bildplatzhalter 5"/>
          <p:cNvSpPr>
            <a:spLocks noGrp="1"/>
          </p:cNvSpPr>
          <p:nvPr>
            <p:ph type="pic" sz="quarter" idx="33" hasCustomPrompt="1"/>
          </p:nvPr>
        </p:nvSpPr>
        <p:spPr>
          <a:xfrm>
            <a:off x="4354029" y="3470688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43" name="Bildplatzhalter 5"/>
          <p:cNvSpPr>
            <a:spLocks noGrp="1"/>
          </p:cNvSpPr>
          <p:nvPr>
            <p:ph type="pic" sz="quarter" idx="34" hasCustomPrompt="1"/>
          </p:nvPr>
        </p:nvSpPr>
        <p:spPr>
          <a:xfrm>
            <a:off x="6315240" y="3470688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44" name="Bildplatzhalter 5"/>
          <p:cNvSpPr>
            <a:spLocks noGrp="1"/>
          </p:cNvSpPr>
          <p:nvPr>
            <p:ph type="pic" sz="quarter" idx="35" hasCustomPrompt="1"/>
          </p:nvPr>
        </p:nvSpPr>
        <p:spPr>
          <a:xfrm>
            <a:off x="8276451" y="3470688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45" name="Bildplatzhalter 5"/>
          <p:cNvSpPr>
            <a:spLocks noGrp="1"/>
          </p:cNvSpPr>
          <p:nvPr>
            <p:ph type="pic" sz="quarter" idx="36" hasCustomPrompt="1"/>
          </p:nvPr>
        </p:nvSpPr>
        <p:spPr>
          <a:xfrm>
            <a:off x="10237662" y="3470688"/>
            <a:ext cx="155156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47" name="Bildplatzhalter 5"/>
          <p:cNvSpPr>
            <a:spLocks noGrp="1"/>
          </p:cNvSpPr>
          <p:nvPr>
            <p:ph type="pic" sz="quarter" idx="38" hasCustomPrompt="1"/>
          </p:nvPr>
        </p:nvSpPr>
        <p:spPr>
          <a:xfrm>
            <a:off x="524911" y="4249866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48" name="Bildplatzhalter 5"/>
          <p:cNvSpPr>
            <a:spLocks noGrp="1"/>
          </p:cNvSpPr>
          <p:nvPr>
            <p:ph type="pic" sz="quarter" idx="39" hasCustomPrompt="1"/>
          </p:nvPr>
        </p:nvSpPr>
        <p:spPr>
          <a:xfrm>
            <a:off x="2439470" y="4249866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49" name="Bildplatzhalter 5"/>
          <p:cNvSpPr>
            <a:spLocks noGrp="1"/>
          </p:cNvSpPr>
          <p:nvPr>
            <p:ph type="pic" sz="quarter" idx="40" hasCustomPrompt="1"/>
          </p:nvPr>
        </p:nvSpPr>
        <p:spPr>
          <a:xfrm>
            <a:off x="4354029" y="4249866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50" name="Bildplatzhalter 5"/>
          <p:cNvSpPr>
            <a:spLocks noGrp="1"/>
          </p:cNvSpPr>
          <p:nvPr>
            <p:ph type="pic" sz="quarter" idx="41" hasCustomPrompt="1"/>
          </p:nvPr>
        </p:nvSpPr>
        <p:spPr>
          <a:xfrm>
            <a:off x="6315240" y="4249866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51" name="Bildplatzhalter 5"/>
          <p:cNvSpPr>
            <a:spLocks noGrp="1"/>
          </p:cNvSpPr>
          <p:nvPr>
            <p:ph type="pic" sz="quarter" idx="42" hasCustomPrompt="1"/>
          </p:nvPr>
        </p:nvSpPr>
        <p:spPr>
          <a:xfrm>
            <a:off x="8276451" y="4249866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52" name="Bildplatzhalter 5"/>
          <p:cNvSpPr>
            <a:spLocks noGrp="1"/>
          </p:cNvSpPr>
          <p:nvPr>
            <p:ph type="pic" sz="quarter" idx="43" hasCustomPrompt="1"/>
          </p:nvPr>
        </p:nvSpPr>
        <p:spPr>
          <a:xfrm>
            <a:off x="10237662" y="4249866"/>
            <a:ext cx="155156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54" name="Bildplatzhalter 5"/>
          <p:cNvSpPr>
            <a:spLocks noGrp="1"/>
          </p:cNvSpPr>
          <p:nvPr>
            <p:ph type="pic" sz="quarter" idx="45" hasCustomPrompt="1"/>
          </p:nvPr>
        </p:nvSpPr>
        <p:spPr>
          <a:xfrm>
            <a:off x="524911" y="5029044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55" name="Bildplatzhalter 5"/>
          <p:cNvSpPr>
            <a:spLocks noGrp="1"/>
          </p:cNvSpPr>
          <p:nvPr>
            <p:ph type="pic" sz="quarter" idx="46" hasCustomPrompt="1"/>
          </p:nvPr>
        </p:nvSpPr>
        <p:spPr>
          <a:xfrm>
            <a:off x="2439470" y="5029044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56" name="Bildplatzhalter 5"/>
          <p:cNvSpPr>
            <a:spLocks noGrp="1"/>
          </p:cNvSpPr>
          <p:nvPr>
            <p:ph type="pic" sz="quarter" idx="47" hasCustomPrompt="1"/>
          </p:nvPr>
        </p:nvSpPr>
        <p:spPr>
          <a:xfrm>
            <a:off x="4354029" y="5029044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57" name="Bildplatzhalter 5"/>
          <p:cNvSpPr>
            <a:spLocks noGrp="1"/>
          </p:cNvSpPr>
          <p:nvPr>
            <p:ph type="pic" sz="quarter" idx="48" hasCustomPrompt="1"/>
          </p:nvPr>
        </p:nvSpPr>
        <p:spPr>
          <a:xfrm>
            <a:off x="6315240" y="5029044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58" name="Bildplatzhalter 5"/>
          <p:cNvSpPr>
            <a:spLocks noGrp="1"/>
          </p:cNvSpPr>
          <p:nvPr>
            <p:ph type="pic" sz="quarter" idx="49" hasCustomPrompt="1"/>
          </p:nvPr>
        </p:nvSpPr>
        <p:spPr>
          <a:xfrm>
            <a:off x="8276451" y="5029044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59" name="Bildplatzhalter 5"/>
          <p:cNvSpPr>
            <a:spLocks noGrp="1"/>
          </p:cNvSpPr>
          <p:nvPr>
            <p:ph type="pic" sz="quarter" idx="50" hasCustomPrompt="1"/>
          </p:nvPr>
        </p:nvSpPr>
        <p:spPr>
          <a:xfrm>
            <a:off x="10237662" y="5029044"/>
            <a:ext cx="155156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61" name="Bildplatzhalter 5"/>
          <p:cNvSpPr>
            <a:spLocks noGrp="1"/>
          </p:cNvSpPr>
          <p:nvPr>
            <p:ph type="pic" sz="quarter" idx="52" hasCustomPrompt="1"/>
          </p:nvPr>
        </p:nvSpPr>
        <p:spPr>
          <a:xfrm>
            <a:off x="524911" y="5831476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62" name="Bildplatzhalter 5"/>
          <p:cNvSpPr>
            <a:spLocks noGrp="1"/>
          </p:cNvSpPr>
          <p:nvPr>
            <p:ph type="pic" sz="quarter" idx="53" hasCustomPrompt="1"/>
          </p:nvPr>
        </p:nvSpPr>
        <p:spPr>
          <a:xfrm>
            <a:off x="2439470" y="5831476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63" name="Bildplatzhalter 5"/>
          <p:cNvSpPr>
            <a:spLocks noGrp="1"/>
          </p:cNvSpPr>
          <p:nvPr>
            <p:ph type="pic" sz="quarter" idx="54" hasCustomPrompt="1"/>
          </p:nvPr>
        </p:nvSpPr>
        <p:spPr>
          <a:xfrm>
            <a:off x="4354029" y="5831476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64" name="Bildplatzhalter 5"/>
          <p:cNvSpPr>
            <a:spLocks noGrp="1"/>
          </p:cNvSpPr>
          <p:nvPr>
            <p:ph type="pic" sz="quarter" idx="55" hasCustomPrompt="1"/>
          </p:nvPr>
        </p:nvSpPr>
        <p:spPr>
          <a:xfrm>
            <a:off x="6315240" y="5831476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65" name="Bildplatzhalter 5"/>
          <p:cNvSpPr>
            <a:spLocks noGrp="1"/>
          </p:cNvSpPr>
          <p:nvPr>
            <p:ph type="pic" sz="quarter" idx="56" hasCustomPrompt="1"/>
          </p:nvPr>
        </p:nvSpPr>
        <p:spPr>
          <a:xfrm>
            <a:off x="8276451" y="5831476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  <p:sp>
        <p:nvSpPr>
          <p:cNvPr id="66" name="Bildplatzhalter 5"/>
          <p:cNvSpPr>
            <a:spLocks noGrp="1"/>
          </p:cNvSpPr>
          <p:nvPr>
            <p:ph type="pic" sz="quarter" idx="57" hasCustomPrompt="1"/>
          </p:nvPr>
        </p:nvSpPr>
        <p:spPr>
          <a:xfrm>
            <a:off x="10237662" y="5831476"/>
            <a:ext cx="155156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Kundenlogo</a:t>
            </a:r>
          </a:p>
        </p:txBody>
      </p:sp>
    </p:spTree>
    <p:extLst>
      <p:ext uri="{BB962C8B-B14F-4D97-AF65-F5344CB8AC3E}">
        <p14:creationId xmlns:p14="http://schemas.microsoft.com/office/powerpoint/2010/main" val="113977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15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Untertitel/Inhalt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68219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CH" noProof="0"/>
              <a:t>Titel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2275" y="635809"/>
            <a:ext cx="11374134" cy="442093"/>
          </a:xfrm>
        </p:spPr>
        <p:txBody>
          <a:bodyPr>
            <a:norm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/>
              <a:t>Untertitel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7" hasCustomPrompt="1"/>
          </p:nvPr>
        </p:nvSpPr>
        <p:spPr>
          <a:xfrm>
            <a:off x="0" y="1287463"/>
            <a:ext cx="12192000" cy="5570537"/>
          </a:xfrm>
        </p:spPr>
        <p:txBody>
          <a:bodyPr lIns="503998" tIns="36000" rIns="503999">
            <a:noAutofit/>
          </a:bodyPr>
          <a:lstStyle>
            <a:lvl1pPr>
              <a:lnSpc>
                <a:spcPct val="120000"/>
              </a:lnSpc>
              <a:buClr>
                <a:schemeClr val="accent5"/>
              </a:buCl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de-CH" noProof="0"/>
              <a:t>Bild oder Text</a:t>
            </a:r>
          </a:p>
        </p:txBody>
      </p:sp>
    </p:spTree>
    <p:extLst>
      <p:ext uri="{BB962C8B-B14F-4D97-AF65-F5344CB8AC3E}">
        <p14:creationId xmlns:p14="http://schemas.microsoft.com/office/powerpoint/2010/main" val="310109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Untertitel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82622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CH" noProof="0"/>
              <a:t>Titel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2275" y="635809"/>
            <a:ext cx="11374134" cy="442093"/>
          </a:xfrm>
        </p:spPr>
        <p:txBody>
          <a:bodyPr>
            <a:norm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68039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01F37E7-66D7-0843-95DA-AA8C48F9FC93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CDFD15E-9AB2-364A-8FCE-4CE22F2B7B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14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/>
        <a:buChar char="•"/>
        <a:defRPr sz="2800" b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9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E4802CF-0537-4D9A-B525-F725EBF43BA1}" type="datetime1">
              <a:rPr lang="de-DE" noProof="0" smtClean="0"/>
              <a:t>12.02.2025</a:t>
            </a:fld>
            <a:endParaRPr lang="de-CH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de-CH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0425600-7807-485B-9E07-FB7BBD159074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74198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4" r:id="rId4"/>
    <p:sldLayoutId id="2147483705" r:id="rId5"/>
    <p:sldLayoutId id="2147483709" r:id="rId6"/>
    <p:sldLayoutId id="2147483710" r:id="rId7"/>
    <p:sldLayoutId id="2147483711" r:id="rId8"/>
    <p:sldLayoutId id="2147483713" r:id="rId9"/>
    <p:sldLayoutId id="2147483715" r:id="rId10"/>
    <p:sldLayoutId id="2147483716" r:id="rId11"/>
    <p:sldLayoutId id="2147483720" r:id="rId12"/>
    <p:sldLayoutId id="2147483765" r:id="rId13"/>
  </p:sldLayoutIdLst>
  <p:hf hdr="0" ftr="0"/>
  <p:txStyles>
    <p:title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Font typeface="Arial" charset="0"/>
        <a:buNone/>
        <a:defRPr lang="de-DE" sz="3200" b="1" i="0" kern="1200" baseline="0" dirty="0">
          <a:solidFill>
            <a:srgbClr val="5BC5F2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/>
        <a:buChar char="•"/>
        <a:defRPr sz="2800" b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A695BE-E280-4F64-A06A-837475DBA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102BF8-C923-4461-B3CA-78B5A2CF8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94FB24-0AD3-4D9C-A686-E57F384AD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E57D-C574-424F-BD5B-A8B79849BCE3}" type="datetimeFigureOut">
              <a:rPr lang="de-CH" smtClean="0"/>
              <a:t>12.02.2025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1EB2C8-BA21-4072-8C51-20FA7ED7F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5EEA98-6BB6-4A6C-9E77-82BBB3E60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74D3-2EF1-4DB5-8B62-EEB80E1042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593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7" r:id="rId12"/>
    <p:sldLayoutId id="2147483768" r:id="rId13"/>
    <p:sldLayoutId id="2147483769" r:id="rId14"/>
    <p:sldLayoutId id="21474837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2BF4994-C9E3-5638-50C8-00FBEEE801D7}"/>
              </a:ext>
            </a:extLst>
          </p:cNvPr>
          <p:cNvSpPr/>
          <p:nvPr/>
        </p:nvSpPr>
        <p:spPr>
          <a:xfrm>
            <a:off x="5651157" y="0"/>
            <a:ext cx="6540843" cy="6858000"/>
          </a:xfrm>
          <a:prstGeom prst="rect">
            <a:avLst/>
          </a:prstGeom>
          <a:solidFill>
            <a:srgbClr val="BCE4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0B2C0D3-7109-C22E-2678-10EE8ECE600B}"/>
              </a:ext>
            </a:extLst>
          </p:cNvPr>
          <p:cNvSpPr txBox="1"/>
          <p:nvPr/>
        </p:nvSpPr>
        <p:spPr>
          <a:xfrm>
            <a:off x="242277" y="4209338"/>
            <a:ext cx="4519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>
                <a:solidFill>
                  <a:schemeClr val="accent6"/>
                </a:solidFill>
              </a:rPr>
              <a:t>Klimagrundlagen für berufliches</a:t>
            </a:r>
            <a:br>
              <a:rPr lang="de-CH" sz="2400" dirty="0">
                <a:solidFill>
                  <a:schemeClr val="accent6"/>
                </a:solidFill>
              </a:rPr>
            </a:br>
            <a:r>
              <a:rPr lang="de-CH" sz="2400" dirty="0">
                <a:solidFill>
                  <a:schemeClr val="accent6"/>
                </a:solidFill>
              </a:rPr>
              <a:t>Handlungspotential</a:t>
            </a:r>
            <a:endParaRPr lang="de-DE" sz="2400" dirty="0">
              <a:solidFill>
                <a:schemeClr val="accent6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3ABD517-6281-02A7-12F1-B73FAC068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6" t="8556" r="3104" b="8774"/>
          <a:stretch/>
        </p:blipFill>
        <p:spPr>
          <a:xfrm>
            <a:off x="6126729" y="299728"/>
            <a:ext cx="5733534" cy="4967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44D1DFC-D685-1F21-3F53-9A68117D2C11}"/>
              </a:ext>
            </a:extLst>
          </p:cNvPr>
          <p:cNvSpPr txBox="1"/>
          <p:nvPr/>
        </p:nvSpPr>
        <p:spPr>
          <a:xfrm>
            <a:off x="242277" y="6291634"/>
            <a:ext cx="610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solidFill>
                  <a:schemeClr val="bg2"/>
                </a:solidFill>
                <a:effectLst/>
              </a:rPr>
              <a:t>Ein Projekt von myclimate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881EF84-38B4-E0B1-D8E6-3E8A056DBA0F}"/>
              </a:ext>
            </a:extLst>
          </p:cNvPr>
          <p:cNvSpPr txBox="1"/>
          <p:nvPr/>
        </p:nvSpPr>
        <p:spPr>
          <a:xfrm>
            <a:off x="6902766" y="5396522"/>
            <a:ext cx="45560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b="1" dirty="0"/>
              <a:t>myclimate «Skills for Future»</a:t>
            </a:r>
          </a:p>
          <a:p>
            <a:pPr algn="ctr"/>
            <a:r>
              <a:rPr lang="de-DE" sz="2400" dirty="0"/>
              <a:t>Beruf. Bildung. Klimaschutz</a:t>
            </a:r>
          </a:p>
          <a:p>
            <a:pPr algn="ctr"/>
            <a:r>
              <a:rPr lang="de-DE" sz="2400" b="1" dirty="0">
                <a:solidFill>
                  <a:schemeClr val="tx2"/>
                </a:solidFill>
              </a:rPr>
              <a:t> </a:t>
            </a:r>
          </a:p>
          <a:p>
            <a:pPr algn="ctr"/>
            <a:endParaRPr lang="de-CH" sz="2400" b="1" dirty="0">
              <a:solidFill>
                <a:schemeClr val="accent6"/>
              </a:solidFill>
              <a:effectLst/>
              <a:latin typeface="+mj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C154BB5-7B0D-45D4-828C-11F7EB4B8CFB}"/>
              </a:ext>
            </a:extLst>
          </p:cNvPr>
          <p:cNvSpPr txBox="1"/>
          <p:nvPr/>
        </p:nvSpPr>
        <p:spPr>
          <a:xfrm>
            <a:off x="242277" y="1178622"/>
            <a:ext cx="447911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b="1" dirty="0">
                <a:solidFill>
                  <a:schemeClr val="tx2"/>
                </a:solidFill>
                <a:effectLst/>
                <a:latin typeface="+mj-lt"/>
              </a:rPr>
              <a:t>Klimaschutz für</a:t>
            </a:r>
          </a:p>
          <a:p>
            <a:r>
              <a:rPr lang="de-CH" sz="4400" b="1" dirty="0">
                <a:solidFill>
                  <a:schemeClr val="tx2"/>
                </a:solidFill>
                <a:effectLst/>
                <a:latin typeface="+mj-lt"/>
              </a:rPr>
              <a:t>Lüftungsplaner-</a:t>
            </a:r>
            <a:br>
              <a:rPr lang="de-CH" sz="4400" b="1" dirty="0">
                <a:solidFill>
                  <a:schemeClr val="tx2"/>
                </a:solidFill>
                <a:effectLst/>
                <a:latin typeface="+mj-lt"/>
              </a:rPr>
            </a:br>
            <a:r>
              <a:rPr lang="de-CH" sz="4400" b="1" dirty="0">
                <a:solidFill>
                  <a:schemeClr val="tx2"/>
                </a:solidFill>
                <a:effectLst/>
                <a:latin typeface="+mj-lt"/>
              </a:rPr>
              <a:t>Innen</a:t>
            </a:r>
            <a:endParaRPr lang="de-CH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6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208751" y="2166239"/>
            <a:ext cx="5772149" cy="800100"/>
          </a:xfrm>
        </p:spPr>
        <p:txBody>
          <a:bodyPr/>
          <a:lstStyle/>
          <a:p>
            <a:r>
              <a:rPr lang="en" dirty="0"/>
              <a:t>Emissionen im Gebäudebereich</a:t>
            </a:r>
          </a:p>
          <a:p>
            <a:endParaRPr lang="en-US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06006AEC-A6BF-4925-463F-CFBA32090C8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0722" r="1072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67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E0B5090F-81C0-874F-52C2-1F45B322F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729" y="168219"/>
            <a:ext cx="11373680" cy="508000"/>
          </a:xfrm>
        </p:spPr>
        <p:txBody>
          <a:bodyPr/>
          <a:lstStyle/>
          <a:p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Emissionen</a:t>
            </a:r>
            <a:r>
              <a:rPr lang="en-US" dirty="0"/>
              <a:t> </a:t>
            </a:r>
            <a:r>
              <a:rPr lang="en-US" dirty="0" err="1"/>
              <a:t>Haushalte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70362E-84A2-ED7C-9D45-1172F43235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2275" y="677754"/>
            <a:ext cx="11374134" cy="44209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Bildplatzhalter 3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4F3A2DEC-5A79-7A98-97D1-5D0A9261623E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59" y="1119847"/>
            <a:ext cx="6752165" cy="557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651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C2C9331-785D-BE4E-9D31-599425B7BA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7"/>
          <a:stretch/>
        </p:blipFill>
        <p:spPr>
          <a:xfrm>
            <a:off x="934395" y="883661"/>
            <a:ext cx="10323210" cy="5806120"/>
          </a:xfrm>
          <a:prstGeom prst="rect">
            <a:avLst/>
          </a:prstGeom>
          <a:noFill/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FA22B76-279B-EAB3-5246-C1950C7B1F36}"/>
              </a:ext>
            </a:extLst>
          </p:cNvPr>
          <p:cNvSpPr txBox="1">
            <a:spLocks/>
          </p:cNvSpPr>
          <p:nvPr/>
        </p:nvSpPr>
        <p:spPr>
          <a:xfrm>
            <a:off x="422729" y="168219"/>
            <a:ext cx="11373680" cy="50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b="1" dirty="0" err="1">
                <a:solidFill>
                  <a:srgbClr val="5BC5F2"/>
                </a:solidFill>
                <a:latin typeface="Arial" charset="0"/>
              </a:rPr>
              <a:t>Umweltbelastungen</a:t>
            </a:r>
            <a:r>
              <a:rPr lang="en-US" sz="3200" b="1" dirty="0">
                <a:solidFill>
                  <a:srgbClr val="5BC5F2"/>
                </a:solidFill>
                <a:latin typeface="Arial" charset="0"/>
              </a:rPr>
              <a:t> in der </a:t>
            </a:r>
            <a:r>
              <a:rPr lang="en-US" sz="3200" b="1" dirty="0" err="1">
                <a:solidFill>
                  <a:srgbClr val="5BC5F2"/>
                </a:solidFill>
                <a:latin typeface="Arial" charset="0"/>
              </a:rPr>
              <a:t>Wertschöpfungskette</a:t>
            </a:r>
            <a:endParaRPr lang="en-US" sz="3200" b="1" dirty="0">
              <a:solidFill>
                <a:srgbClr val="5BC5F2"/>
              </a:solidFill>
              <a:latin typeface="Arial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347CA6E-F694-A38A-104A-2FF42F09337B}"/>
              </a:ext>
            </a:extLst>
          </p:cNvPr>
          <p:cNvSpPr/>
          <p:nvPr/>
        </p:nvSpPr>
        <p:spPr>
          <a:xfrm>
            <a:off x="6963508" y="1694517"/>
            <a:ext cx="1099837" cy="493648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9951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8" b="208"/>
          <a:stretch/>
        </p:blipFill>
        <p:spPr/>
      </p:pic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71450" y="2089506"/>
            <a:ext cx="5772149" cy="800100"/>
          </a:xfrm>
        </p:spPr>
        <p:txBody>
          <a:bodyPr/>
          <a:lstStyle/>
          <a:p>
            <a:r>
              <a:rPr lang="en-US" dirty="0"/>
              <a:t>Und was </a:t>
            </a:r>
            <a:r>
              <a:rPr lang="en-US" dirty="0" err="1"/>
              <a:t>ist</a:t>
            </a:r>
            <a:r>
              <a:rPr lang="en-US" dirty="0"/>
              <a:t> der </a:t>
            </a:r>
            <a:r>
              <a:rPr lang="en-US" dirty="0" err="1"/>
              <a:t>Anteil</a:t>
            </a:r>
            <a:r>
              <a:rPr lang="en-US" dirty="0"/>
              <a:t> von </a:t>
            </a:r>
            <a:r>
              <a:rPr lang="en-US" dirty="0" err="1"/>
              <a:t>Lüftungen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781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4" y="0"/>
            <a:ext cx="9715500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7E9273C-2E62-EFB0-327D-3F1C1F0C3861}"/>
              </a:ext>
            </a:extLst>
          </p:cNvPr>
          <p:cNvSpPr/>
          <p:nvPr/>
        </p:nvSpPr>
        <p:spPr>
          <a:xfrm>
            <a:off x="2170120" y="1436914"/>
            <a:ext cx="1407417" cy="77113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8C34885-7D97-DFA6-910B-A4ABED4364AC}"/>
              </a:ext>
            </a:extLst>
          </p:cNvPr>
          <p:cNvSpPr/>
          <p:nvPr/>
        </p:nvSpPr>
        <p:spPr>
          <a:xfrm>
            <a:off x="8111613" y="3505902"/>
            <a:ext cx="2347100" cy="28232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2033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BB3EC6DC-BECA-B3C7-4A10-F2E1E1FC95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729" y="168219"/>
            <a:ext cx="11373680" cy="508000"/>
          </a:xfrm>
        </p:spPr>
        <p:txBody>
          <a:bodyPr/>
          <a:lstStyle/>
          <a:p>
            <a:r>
              <a:rPr lang="de-DE" dirty="0"/>
              <a:t>Elektrizitätsverbrauch in Privaten Haushalten </a:t>
            </a:r>
            <a:r>
              <a:rPr lang="de-DE" sz="2000" dirty="0"/>
              <a:t>(Anteile nach Verwendungszwecken im Jahr 2022, in Prozent)</a:t>
            </a:r>
            <a:endParaRPr lang="en-US" sz="2000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E2721986-34A7-D0A2-688A-EA2AC079CB32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/>
        </p:blipFill>
        <p:spPr>
          <a:xfrm>
            <a:off x="701281" y="1287463"/>
            <a:ext cx="10816576" cy="5570537"/>
          </a:xfrm>
          <a:noFill/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FC3A1C83-8C88-1EC8-F825-69A1EDDD6D6C}"/>
              </a:ext>
            </a:extLst>
          </p:cNvPr>
          <p:cNvSpPr/>
          <p:nvPr/>
        </p:nvSpPr>
        <p:spPr>
          <a:xfrm>
            <a:off x="6758887" y="3029883"/>
            <a:ext cx="2998976" cy="35435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30FAF9B-1A67-4571-4F80-8A6425311051}"/>
              </a:ext>
            </a:extLst>
          </p:cNvPr>
          <p:cNvSpPr/>
          <p:nvPr/>
        </p:nvSpPr>
        <p:spPr>
          <a:xfrm>
            <a:off x="6758887" y="1840019"/>
            <a:ext cx="1477109" cy="370875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328568FE-99DF-44A9-F81D-FFA40D4A0A22}"/>
              </a:ext>
            </a:extLst>
          </p:cNvPr>
          <p:cNvCxnSpPr>
            <a:cxnSpLocks/>
          </p:cNvCxnSpPr>
          <p:nvPr/>
        </p:nvCxnSpPr>
        <p:spPr>
          <a:xfrm flipH="1">
            <a:off x="8318090" y="2025456"/>
            <a:ext cx="758489" cy="139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ACD6052A-1F2D-81A8-C4DD-F4AA46FFB63D}"/>
              </a:ext>
            </a:extLst>
          </p:cNvPr>
          <p:cNvCxnSpPr/>
          <p:nvPr/>
        </p:nvCxnSpPr>
        <p:spPr>
          <a:xfrm flipH="1">
            <a:off x="9805571" y="3223576"/>
            <a:ext cx="733205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92698842-9F12-153C-AADE-B599929A5948}"/>
              </a:ext>
            </a:extLst>
          </p:cNvPr>
          <p:cNvSpPr txBox="1"/>
          <p:nvPr/>
        </p:nvSpPr>
        <p:spPr>
          <a:xfrm>
            <a:off x="9076579" y="1856179"/>
            <a:ext cx="2248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>
                <a:solidFill>
                  <a:srgbClr val="FF0000"/>
                </a:solidFill>
              </a:rPr>
              <a:t>Indirekter Einfluss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5239918-1DAD-CACD-C4FD-5916FB45D467}"/>
              </a:ext>
            </a:extLst>
          </p:cNvPr>
          <p:cNvSpPr txBox="1"/>
          <p:nvPr/>
        </p:nvSpPr>
        <p:spPr>
          <a:xfrm>
            <a:off x="10542608" y="3045685"/>
            <a:ext cx="1896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>
                <a:solidFill>
                  <a:srgbClr val="FF0000"/>
                </a:solidFill>
              </a:rPr>
              <a:t>Direkter Einfluss</a:t>
            </a:r>
          </a:p>
        </p:txBody>
      </p:sp>
    </p:spTree>
    <p:extLst>
      <p:ext uri="{BB962C8B-B14F-4D97-AF65-F5344CB8AC3E}">
        <p14:creationId xmlns:p14="http://schemas.microsoft.com/office/powerpoint/2010/main" val="14344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F1BAB2D-4D28-38CE-5760-C57522C874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729" y="168219"/>
            <a:ext cx="11373680" cy="508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CH" sz="3000"/>
              <a:t>Klimaschutzmassnahmen in meinem Beruf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AC8F7B2-E9C0-C590-ED25-76245B3C3F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2275" y="677754"/>
            <a:ext cx="11374134" cy="44209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7" name="Rectangle 1">
            <a:extLst>
              <a:ext uri="{FF2B5EF4-FFF2-40B4-BE49-F238E27FC236}">
                <a16:creationId xmlns:a16="http://schemas.microsoft.com/office/drawing/2014/main" id="{CDE30316-DAAE-F8D7-FC75-D700E825C905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19233033"/>
              </p:ext>
            </p:extLst>
          </p:nvPr>
        </p:nvGraphicFramePr>
        <p:xfrm>
          <a:off x="422275" y="1287463"/>
          <a:ext cx="11374134" cy="557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4355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1031A94-4B76-4437-1967-E3BE4087B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Energieeinsparung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37209A-1877-76A9-45E0-342635263E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4" name="Grafik 13" descr="Start Silhouette">
            <a:extLst>
              <a:ext uri="{FF2B5EF4-FFF2-40B4-BE49-F238E27FC236}">
                <a16:creationId xmlns:a16="http://schemas.microsoft.com/office/drawing/2014/main" id="{4AC03DC5-5575-B351-E8D7-609E4EC94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1768" y="1034768"/>
            <a:ext cx="4788463" cy="4788463"/>
          </a:xfrm>
          <a:prstGeom prst="rect">
            <a:avLst/>
          </a:prstGeom>
        </p:spPr>
      </p:pic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7FA3390-9CE4-EF51-5313-3F6A03C41AA2}"/>
              </a:ext>
            </a:extLst>
          </p:cNvPr>
          <p:cNvSpPr/>
          <p:nvPr/>
        </p:nvSpPr>
        <p:spPr>
          <a:xfrm>
            <a:off x="5303943" y="5548169"/>
            <a:ext cx="1584110" cy="4429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 dirty="0"/>
              <a:t>Stromverbrauch </a:t>
            </a:r>
            <a:r>
              <a:rPr lang="de-CH" sz="1400" dirty="0" err="1"/>
              <a:t>minimert</a:t>
            </a:r>
            <a:endParaRPr lang="de-CH" sz="1400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BEC47525-BB58-BF56-5CF1-1AA3C1C878A2}"/>
              </a:ext>
            </a:extLst>
          </p:cNvPr>
          <p:cNvCxnSpPr>
            <a:cxnSpLocks/>
          </p:cNvCxnSpPr>
          <p:nvPr/>
        </p:nvCxnSpPr>
        <p:spPr>
          <a:xfrm>
            <a:off x="7542565" y="4350774"/>
            <a:ext cx="10133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6B7D2C73-B1CF-C2DF-C380-23DD3792A17A}"/>
              </a:ext>
            </a:extLst>
          </p:cNvPr>
          <p:cNvSpPr/>
          <p:nvPr/>
        </p:nvSpPr>
        <p:spPr>
          <a:xfrm>
            <a:off x="4649432" y="4074268"/>
            <a:ext cx="2893133" cy="536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Lüftung mit intelligenter Steuerung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3266F71B-9486-111C-F609-4E92D0BACB26}"/>
              </a:ext>
            </a:extLst>
          </p:cNvPr>
          <p:cNvSpPr/>
          <p:nvPr/>
        </p:nvSpPr>
        <p:spPr>
          <a:xfrm>
            <a:off x="8585735" y="4171442"/>
            <a:ext cx="1484240" cy="341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 dirty="0"/>
              <a:t>Wärmeverlust</a:t>
            </a:r>
          </a:p>
        </p:txBody>
      </p:sp>
      <p:sp>
        <p:nvSpPr>
          <p:cNvPr id="5" name="Pfeil: 180-Grad 4">
            <a:extLst>
              <a:ext uri="{FF2B5EF4-FFF2-40B4-BE49-F238E27FC236}">
                <a16:creationId xmlns:a16="http://schemas.microsoft.com/office/drawing/2014/main" id="{3D82A8F4-5DF0-C0AC-2ED6-8897427F3FD2}"/>
              </a:ext>
            </a:extLst>
          </p:cNvPr>
          <p:cNvSpPr/>
          <p:nvPr/>
        </p:nvSpPr>
        <p:spPr>
          <a:xfrm flipH="1">
            <a:off x="5955347" y="3582414"/>
            <a:ext cx="3442694" cy="570416"/>
          </a:xfrm>
          <a:prstGeom prst="utur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1550210B-53DE-3067-4813-CFB21FF6D6E0}"/>
              </a:ext>
            </a:extLst>
          </p:cNvPr>
          <p:cNvCxnSpPr/>
          <p:nvPr/>
        </p:nvCxnSpPr>
        <p:spPr>
          <a:xfrm flipV="1">
            <a:off x="8773183" y="4028417"/>
            <a:ext cx="1087167" cy="6447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83AE0A73-B00A-29AD-9794-AE6C5E5094BE}"/>
              </a:ext>
            </a:extLst>
          </p:cNvPr>
          <p:cNvSpPr/>
          <p:nvPr/>
        </p:nvSpPr>
        <p:spPr>
          <a:xfrm>
            <a:off x="6684339" y="3175886"/>
            <a:ext cx="1984710" cy="341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 dirty="0"/>
              <a:t>Wärmerückgewinnung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A88420A4-79C0-4A90-CB05-237C16E80BE8}"/>
              </a:ext>
            </a:extLst>
          </p:cNvPr>
          <p:cNvCxnSpPr/>
          <p:nvPr/>
        </p:nvCxnSpPr>
        <p:spPr>
          <a:xfrm>
            <a:off x="6076335" y="4673132"/>
            <a:ext cx="0" cy="79641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996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1031A94-4B76-4437-1967-E3BE4087B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Erneuerbare Energien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37209A-1877-76A9-45E0-342635263E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4" name="Grafik 13" descr="Start Silhouette">
            <a:extLst>
              <a:ext uri="{FF2B5EF4-FFF2-40B4-BE49-F238E27FC236}">
                <a16:creationId xmlns:a16="http://schemas.microsoft.com/office/drawing/2014/main" id="{4AC03DC5-5575-B351-E8D7-609E4EC94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1768" y="1034768"/>
            <a:ext cx="4788463" cy="4788463"/>
          </a:xfrm>
          <a:prstGeom prst="rect">
            <a:avLst/>
          </a:prstGeom>
        </p:spPr>
      </p:pic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7FA3390-9CE4-EF51-5313-3F6A03C41AA2}"/>
              </a:ext>
            </a:extLst>
          </p:cNvPr>
          <p:cNvSpPr/>
          <p:nvPr/>
        </p:nvSpPr>
        <p:spPr>
          <a:xfrm>
            <a:off x="5303943" y="5548169"/>
            <a:ext cx="1584110" cy="4429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 dirty="0"/>
              <a:t>Stromverbrauch </a:t>
            </a:r>
            <a:r>
              <a:rPr lang="de-CH" sz="1400" dirty="0" err="1"/>
              <a:t>minimert</a:t>
            </a:r>
            <a:endParaRPr lang="de-CH" sz="1400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BEC47525-BB58-BF56-5CF1-1AA3C1C878A2}"/>
              </a:ext>
            </a:extLst>
          </p:cNvPr>
          <p:cNvCxnSpPr>
            <a:cxnSpLocks/>
          </p:cNvCxnSpPr>
          <p:nvPr/>
        </p:nvCxnSpPr>
        <p:spPr>
          <a:xfrm>
            <a:off x="7542565" y="4350774"/>
            <a:ext cx="10133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6B7D2C73-B1CF-C2DF-C380-23DD3792A17A}"/>
              </a:ext>
            </a:extLst>
          </p:cNvPr>
          <p:cNvSpPr/>
          <p:nvPr/>
        </p:nvSpPr>
        <p:spPr>
          <a:xfrm>
            <a:off x="4649432" y="4074268"/>
            <a:ext cx="2893133" cy="536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Lüftung mit intelligenter Steuerung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3266F71B-9486-111C-F609-4E92D0BACB26}"/>
              </a:ext>
            </a:extLst>
          </p:cNvPr>
          <p:cNvSpPr/>
          <p:nvPr/>
        </p:nvSpPr>
        <p:spPr>
          <a:xfrm>
            <a:off x="8585735" y="4171442"/>
            <a:ext cx="1484240" cy="341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 dirty="0"/>
              <a:t>Wärmeverlust</a:t>
            </a:r>
          </a:p>
        </p:txBody>
      </p:sp>
      <p:sp>
        <p:nvSpPr>
          <p:cNvPr id="5" name="Pfeil: 180-Grad 4">
            <a:extLst>
              <a:ext uri="{FF2B5EF4-FFF2-40B4-BE49-F238E27FC236}">
                <a16:creationId xmlns:a16="http://schemas.microsoft.com/office/drawing/2014/main" id="{3D82A8F4-5DF0-C0AC-2ED6-8897427F3FD2}"/>
              </a:ext>
            </a:extLst>
          </p:cNvPr>
          <p:cNvSpPr/>
          <p:nvPr/>
        </p:nvSpPr>
        <p:spPr>
          <a:xfrm flipH="1">
            <a:off x="5955347" y="3582414"/>
            <a:ext cx="3442694" cy="570416"/>
          </a:xfrm>
          <a:prstGeom prst="utur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1550210B-53DE-3067-4813-CFB21FF6D6E0}"/>
              </a:ext>
            </a:extLst>
          </p:cNvPr>
          <p:cNvCxnSpPr/>
          <p:nvPr/>
        </p:nvCxnSpPr>
        <p:spPr>
          <a:xfrm flipV="1">
            <a:off x="8773183" y="4028417"/>
            <a:ext cx="1087167" cy="6447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83AE0A73-B00A-29AD-9794-AE6C5E5094BE}"/>
              </a:ext>
            </a:extLst>
          </p:cNvPr>
          <p:cNvSpPr/>
          <p:nvPr/>
        </p:nvSpPr>
        <p:spPr>
          <a:xfrm>
            <a:off x="6684339" y="3175886"/>
            <a:ext cx="1984710" cy="341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 dirty="0"/>
              <a:t>Wärmerückgewinnung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A88420A4-79C0-4A90-CB05-237C16E80BE8}"/>
              </a:ext>
            </a:extLst>
          </p:cNvPr>
          <p:cNvCxnSpPr/>
          <p:nvPr/>
        </p:nvCxnSpPr>
        <p:spPr>
          <a:xfrm>
            <a:off x="6076335" y="4673132"/>
            <a:ext cx="0" cy="79641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886CE47A-3537-1B2A-FF7C-8242A6905936}"/>
              </a:ext>
            </a:extLst>
          </p:cNvPr>
          <p:cNvCxnSpPr>
            <a:cxnSpLocks/>
          </p:cNvCxnSpPr>
          <p:nvPr/>
        </p:nvCxnSpPr>
        <p:spPr>
          <a:xfrm flipH="1">
            <a:off x="3315854" y="5772940"/>
            <a:ext cx="1916551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olarzellen, Technologie, Energie, Strom">
            <a:extLst>
              <a:ext uri="{FF2B5EF4-FFF2-40B4-BE49-F238E27FC236}">
                <a16:creationId xmlns:a16="http://schemas.microsoft.com/office/drawing/2014/main" id="{298E89B2-606A-4877-68B9-471B80CC1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98" y="5061115"/>
            <a:ext cx="2126584" cy="14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896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1031A94-4B76-4437-1967-E3BE4087B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Luftqualität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37209A-1877-76A9-45E0-342635263E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4" name="Grafik 13" descr="Start Silhouette">
            <a:extLst>
              <a:ext uri="{FF2B5EF4-FFF2-40B4-BE49-F238E27FC236}">
                <a16:creationId xmlns:a16="http://schemas.microsoft.com/office/drawing/2014/main" id="{4AC03DC5-5575-B351-E8D7-609E4EC94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1768" y="1034768"/>
            <a:ext cx="4788463" cy="4788463"/>
          </a:xfrm>
          <a:prstGeom prst="rect">
            <a:avLst/>
          </a:prstGeom>
        </p:spPr>
      </p:pic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7FA3390-9CE4-EF51-5313-3F6A03C41AA2}"/>
              </a:ext>
            </a:extLst>
          </p:cNvPr>
          <p:cNvSpPr/>
          <p:nvPr/>
        </p:nvSpPr>
        <p:spPr>
          <a:xfrm>
            <a:off x="4097180" y="4245850"/>
            <a:ext cx="1523359" cy="341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 dirty="0"/>
              <a:t>Gute Luftqualität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E4124A3A-80A0-984D-B59B-81FB6E66E7FD}"/>
              </a:ext>
            </a:extLst>
          </p:cNvPr>
          <p:cNvSpPr/>
          <p:nvPr/>
        </p:nvSpPr>
        <p:spPr>
          <a:xfrm>
            <a:off x="6666610" y="4245850"/>
            <a:ext cx="1484240" cy="3946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 dirty="0"/>
              <a:t>Weniger Stromverbrauch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6B7D2C73-B1CF-C2DF-C380-23DD3792A17A}"/>
              </a:ext>
            </a:extLst>
          </p:cNvPr>
          <p:cNvSpPr/>
          <p:nvPr/>
        </p:nvSpPr>
        <p:spPr>
          <a:xfrm>
            <a:off x="5538731" y="3160883"/>
            <a:ext cx="1141222" cy="536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Lüftung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05B65C84-7BAE-BC52-1798-342103B23EDE}"/>
              </a:ext>
            </a:extLst>
          </p:cNvPr>
          <p:cNvCxnSpPr>
            <a:cxnSpLocks/>
          </p:cNvCxnSpPr>
          <p:nvPr/>
        </p:nvCxnSpPr>
        <p:spPr>
          <a:xfrm flipV="1">
            <a:off x="5669167" y="4411009"/>
            <a:ext cx="948815" cy="1156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er: gewinkelt 34">
            <a:extLst>
              <a:ext uri="{FF2B5EF4-FFF2-40B4-BE49-F238E27FC236}">
                <a16:creationId xmlns:a16="http://schemas.microsoft.com/office/drawing/2014/main" id="{E98F9611-910E-6F98-444E-D38E5FA10D89}"/>
              </a:ext>
            </a:extLst>
          </p:cNvPr>
          <p:cNvCxnSpPr>
            <a:cxnSpLocks/>
            <a:stCxn id="21" idx="1"/>
            <a:endCxn id="15" idx="1"/>
          </p:cNvCxnSpPr>
          <p:nvPr/>
        </p:nvCxnSpPr>
        <p:spPr>
          <a:xfrm rot="10800000" flipV="1">
            <a:off x="4097181" y="3428998"/>
            <a:ext cx="1441551" cy="987793"/>
          </a:xfrm>
          <a:prstGeom prst="bentConnector3">
            <a:avLst>
              <a:gd name="adj1" fmla="val 115858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6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E548C178-3C22-9A94-003F-5919CAA25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27" r="1"/>
          <a:stretch/>
        </p:blipFill>
        <p:spPr>
          <a:xfrm>
            <a:off x="5418690" y="360126"/>
            <a:ext cx="2724913" cy="3704031"/>
          </a:xfrm>
          <a:prstGeom prst="rect">
            <a:avLst/>
          </a:prstGeom>
        </p:spPr>
      </p:pic>
      <p:sp>
        <p:nvSpPr>
          <p:cNvPr id="40" name="Rechteck 39">
            <a:extLst>
              <a:ext uri="{FF2B5EF4-FFF2-40B4-BE49-F238E27FC236}">
                <a16:creationId xmlns:a16="http://schemas.microsoft.com/office/drawing/2014/main" id="{7B4A31F1-78B1-854F-890B-60D5B71BB85D}"/>
              </a:ext>
            </a:extLst>
          </p:cNvPr>
          <p:cNvSpPr/>
          <p:nvPr/>
        </p:nvSpPr>
        <p:spPr>
          <a:xfrm>
            <a:off x="6518275" y="3768725"/>
            <a:ext cx="250825" cy="10795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2C40518D-694C-9063-3AAB-55CB13746E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085" r="-1"/>
          <a:stretch/>
        </p:blipFill>
        <p:spPr>
          <a:xfrm>
            <a:off x="0" y="1132526"/>
            <a:ext cx="2436620" cy="2862883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1BC9044B-4363-AC98-200C-8692E99627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35096"/>
          <a:stretch/>
        </p:blipFill>
        <p:spPr>
          <a:xfrm>
            <a:off x="2417444" y="839600"/>
            <a:ext cx="2760630" cy="31827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DFFC24D-C9BA-DC39-C59E-BCB34F6583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65" r="7897"/>
          <a:stretch/>
        </p:blipFill>
        <p:spPr>
          <a:xfrm>
            <a:off x="9431618" y="1357744"/>
            <a:ext cx="2576783" cy="272119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FCCAC2C1-2B7B-1739-BB8F-7F1E2548062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21" t="13607"/>
          <a:stretch/>
        </p:blipFill>
        <p:spPr>
          <a:xfrm flipH="1">
            <a:off x="8210901" y="2915138"/>
            <a:ext cx="1641147" cy="1208990"/>
          </a:xfrm>
          <a:prstGeom prst="rect">
            <a:avLst/>
          </a:prstGeom>
        </p:spPr>
      </p:pic>
      <p:pic>
        <p:nvPicPr>
          <p:cNvPr id="22" name="Grafik 21" descr="Ein Bild, das Screenshot, Farbigkeit, Muster, Text enthält.&#10;&#10;Automatisch generierte Beschreibung">
            <a:extLst>
              <a:ext uri="{FF2B5EF4-FFF2-40B4-BE49-F238E27FC236}">
                <a16:creationId xmlns:a16="http://schemas.microsoft.com/office/drawing/2014/main" id="{4BBE91BA-8BF4-D0DD-88AF-6E6A2468E61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9" b="63574"/>
          <a:stretch/>
        </p:blipFill>
        <p:spPr>
          <a:xfrm>
            <a:off x="0" y="4706558"/>
            <a:ext cx="12193360" cy="2340480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145542E-8910-0FA9-7A5D-5771C90279FE}"/>
              </a:ext>
            </a:extLst>
          </p:cNvPr>
          <p:cNvGrpSpPr/>
          <p:nvPr/>
        </p:nvGrpSpPr>
        <p:grpSpPr>
          <a:xfrm>
            <a:off x="0" y="3795474"/>
            <a:ext cx="12192000" cy="283464"/>
            <a:chOff x="0" y="3994404"/>
            <a:chExt cx="12192000" cy="283464"/>
          </a:xfrm>
        </p:grpSpPr>
        <p:cxnSp>
          <p:nvCxnSpPr>
            <p:cNvPr id="5" name="Gerade Verbindung 4">
              <a:extLst>
                <a:ext uri="{FF2B5EF4-FFF2-40B4-BE49-F238E27FC236}">
                  <a16:creationId xmlns:a16="http://schemas.microsoft.com/office/drawing/2014/main" id="{3BCC98DC-6115-21B3-6205-BF816558F170}"/>
                </a:ext>
              </a:extLst>
            </p:cNvPr>
            <p:cNvCxnSpPr/>
            <p:nvPr/>
          </p:nvCxnSpPr>
          <p:spPr>
            <a:xfrm>
              <a:off x="0" y="4133088"/>
              <a:ext cx="12192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>
              <a:extLst>
                <a:ext uri="{FF2B5EF4-FFF2-40B4-BE49-F238E27FC236}">
                  <a16:creationId xmlns:a16="http://schemas.microsoft.com/office/drawing/2014/main" id="{1B946C6B-A2B5-8CEA-7868-6E01D8B4E5F9}"/>
                </a:ext>
              </a:extLst>
            </p:cNvPr>
            <p:cNvCxnSpPr>
              <a:cxnSpLocks/>
            </p:cNvCxnSpPr>
            <p:nvPr/>
          </p:nvCxnSpPr>
          <p:spPr>
            <a:xfrm>
              <a:off x="11247120" y="3994404"/>
              <a:ext cx="0" cy="28346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318254BA-319E-4515-86E0-6D6630538CAE}"/>
                </a:ext>
              </a:extLst>
            </p:cNvPr>
            <p:cNvCxnSpPr>
              <a:cxnSpLocks/>
            </p:cNvCxnSpPr>
            <p:nvPr/>
          </p:nvCxnSpPr>
          <p:spPr>
            <a:xfrm>
              <a:off x="8948928" y="3994404"/>
              <a:ext cx="0" cy="28346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7DAD4EA4-F400-1489-3DCE-1290578DDFD2}"/>
                </a:ext>
              </a:extLst>
            </p:cNvPr>
            <p:cNvCxnSpPr>
              <a:cxnSpLocks/>
            </p:cNvCxnSpPr>
            <p:nvPr/>
          </p:nvCxnSpPr>
          <p:spPr>
            <a:xfrm>
              <a:off x="6650736" y="3994404"/>
              <a:ext cx="0" cy="28346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F160B957-9C98-4E9C-BD39-C53A8A442026}"/>
                </a:ext>
              </a:extLst>
            </p:cNvPr>
            <p:cNvCxnSpPr>
              <a:cxnSpLocks/>
            </p:cNvCxnSpPr>
            <p:nvPr/>
          </p:nvCxnSpPr>
          <p:spPr>
            <a:xfrm>
              <a:off x="4352544" y="3994404"/>
              <a:ext cx="0" cy="28346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15CB08CA-0B04-9465-B4CC-0A4C745E6D59}"/>
                </a:ext>
              </a:extLst>
            </p:cNvPr>
            <p:cNvCxnSpPr>
              <a:cxnSpLocks/>
            </p:cNvCxnSpPr>
            <p:nvPr/>
          </p:nvCxnSpPr>
          <p:spPr>
            <a:xfrm>
              <a:off x="2054352" y="3994404"/>
              <a:ext cx="0" cy="28346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D60F5768-02D6-100A-B5B5-13512F7E5698}"/>
              </a:ext>
            </a:extLst>
          </p:cNvPr>
          <p:cNvSpPr txBox="1"/>
          <p:nvPr/>
        </p:nvSpPr>
        <p:spPr>
          <a:xfrm>
            <a:off x="1696394" y="406431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>
                <a:solidFill>
                  <a:schemeClr val="accent1"/>
                </a:solidFill>
              </a:rPr>
              <a:t>1890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1DAC53F-62BF-E1FE-9C56-30A078929228}"/>
              </a:ext>
            </a:extLst>
          </p:cNvPr>
          <p:cNvSpPr txBox="1"/>
          <p:nvPr/>
        </p:nvSpPr>
        <p:spPr>
          <a:xfrm>
            <a:off x="3997834" y="405501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>
                <a:solidFill>
                  <a:schemeClr val="accent1"/>
                </a:solidFill>
              </a:rPr>
              <a:t>1920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150E657-49F2-EC2F-9D11-8D330AB1D8E9}"/>
              </a:ext>
            </a:extLst>
          </p:cNvPr>
          <p:cNvSpPr txBox="1"/>
          <p:nvPr/>
        </p:nvSpPr>
        <p:spPr>
          <a:xfrm>
            <a:off x="6292978" y="405501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>
                <a:solidFill>
                  <a:schemeClr val="accent1"/>
                </a:solidFill>
              </a:rPr>
              <a:t>1950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92752D2-EEAD-EE4A-CDCE-B8D92147EFDB}"/>
              </a:ext>
            </a:extLst>
          </p:cNvPr>
          <p:cNvSpPr txBox="1"/>
          <p:nvPr/>
        </p:nvSpPr>
        <p:spPr>
          <a:xfrm>
            <a:off x="8597266" y="406415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>
                <a:solidFill>
                  <a:schemeClr val="accent1"/>
                </a:solidFill>
              </a:rPr>
              <a:t>1980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2BD7B4F-6199-7AFA-FAF0-0D436756BA3B}"/>
              </a:ext>
            </a:extLst>
          </p:cNvPr>
          <p:cNvSpPr txBox="1"/>
          <p:nvPr/>
        </p:nvSpPr>
        <p:spPr>
          <a:xfrm>
            <a:off x="10901554" y="405501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>
                <a:solidFill>
                  <a:schemeClr val="accent1"/>
                </a:solidFill>
              </a:rPr>
              <a:t>2010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C0A52AEA-34CE-C90C-262F-6A0C1BEB2F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63206" flipH="1">
            <a:off x="10869807" y="239413"/>
            <a:ext cx="925340" cy="763574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F177AFB5-F43F-921F-433B-9223F4CA80E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540"/>
          <a:stretch/>
        </p:blipFill>
        <p:spPr>
          <a:xfrm>
            <a:off x="7646564" y="-63"/>
            <a:ext cx="2762670" cy="1573499"/>
          </a:xfrm>
          <a:prstGeom prst="rect">
            <a:avLst/>
          </a:prstGeom>
        </p:spPr>
      </p:pic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F2A3BDA8-B883-962F-DBC0-C0009998A057}"/>
              </a:ext>
            </a:extLst>
          </p:cNvPr>
          <p:cNvCxnSpPr>
            <a:cxnSpLocks/>
          </p:cNvCxnSpPr>
          <p:nvPr/>
        </p:nvCxnSpPr>
        <p:spPr>
          <a:xfrm>
            <a:off x="473078" y="4433489"/>
            <a:ext cx="2536822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ED2648AD-2EC8-9767-EB18-CDE4C2963041}"/>
              </a:ext>
            </a:extLst>
          </p:cNvPr>
          <p:cNvSpPr txBox="1"/>
          <p:nvPr/>
        </p:nvSpPr>
        <p:spPr>
          <a:xfrm>
            <a:off x="828130" y="4388040"/>
            <a:ext cx="206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>
                <a:solidFill>
                  <a:schemeClr val="accent4"/>
                </a:solidFill>
              </a:rPr>
              <a:t>Industrialisierung</a:t>
            </a:r>
          </a:p>
        </p:txBody>
      </p:sp>
    </p:spTree>
    <p:extLst>
      <p:ext uri="{BB962C8B-B14F-4D97-AF65-F5344CB8AC3E}">
        <p14:creationId xmlns:p14="http://schemas.microsoft.com/office/powerpoint/2010/main" val="292527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1031A94-4B76-4437-1967-E3BE4087B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Nachhaltiger Materialumgang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37209A-1877-76A9-45E0-342635263E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4" name="Grafik 13" descr="Start Silhouette">
            <a:extLst>
              <a:ext uri="{FF2B5EF4-FFF2-40B4-BE49-F238E27FC236}">
                <a16:creationId xmlns:a16="http://schemas.microsoft.com/office/drawing/2014/main" id="{4AC03DC5-5575-B351-E8D7-609E4EC94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1768" y="1034768"/>
            <a:ext cx="4788463" cy="4788463"/>
          </a:xfrm>
          <a:prstGeom prst="rect">
            <a:avLst/>
          </a:prstGeom>
        </p:spPr>
      </p:pic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E4124A3A-80A0-984D-B59B-81FB6E66E7FD}"/>
              </a:ext>
            </a:extLst>
          </p:cNvPr>
          <p:cNvSpPr/>
          <p:nvPr/>
        </p:nvSpPr>
        <p:spPr>
          <a:xfrm>
            <a:off x="4041148" y="4095086"/>
            <a:ext cx="1484240" cy="341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 dirty="0"/>
              <a:t>Materialnutzung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6B7D2C73-B1CF-C2DF-C380-23DD3792A17A}"/>
              </a:ext>
            </a:extLst>
          </p:cNvPr>
          <p:cNvSpPr/>
          <p:nvPr/>
        </p:nvSpPr>
        <p:spPr>
          <a:xfrm>
            <a:off x="5525388" y="3160883"/>
            <a:ext cx="1141222" cy="536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/>
              <a:t>Lüftung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BDB5A700-2C54-00DA-7339-256C6811570A}"/>
              </a:ext>
            </a:extLst>
          </p:cNvPr>
          <p:cNvSpPr/>
          <p:nvPr/>
        </p:nvSpPr>
        <p:spPr>
          <a:xfrm>
            <a:off x="6666610" y="4032949"/>
            <a:ext cx="2397327" cy="4420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 dirty="0"/>
              <a:t>Gebrauch minimieren und fachgerecht entsorgen</a:t>
            </a:r>
          </a:p>
        </p:txBody>
      </p:sp>
      <p:cxnSp>
        <p:nvCxnSpPr>
          <p:cNvPr id="8" name="Verbinder: gewinkelt 7">
            <a:extLst>
              <a:ext uri="{FF2B5EF4-FFF2-40B4-BE49-F238E27FC236}">
                <a16:creationId xmlns:a16="http://schemas.microsoft.com/office/drawing/2014/main" id="{0E81D215-CD57-F743-81C4-134D17566BDC}"/>
              </a:ext>
            </a:extLst>
          </p:cNvPr>
          <p:cNvCxnSpPr>
            <a:cxnSpLocks/>
            <a:stCxn id="21" idx="1"/>
            <a:endCxn id="18" idx="1"/>
          </p:cNvCxnSpPr>
          <p:nvPr/>
        </p:nvCxnSpPr>
        <p:spPr>
          <a:xfrm rot="10800000" flipV="1">
            <a:off x="4041148" y="3428998"/>
            <a:ext cx="1484240" cy="837029"/>
          </a:xfrm>
          <a:prstGeom prst="bentConnector3">
            <a:avLst>
              <a:gd name="adj1" fmla="val 115402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7A9C8A5E-B550-B895-8634-2DC2997E1256}"/>
              </a:ext>
            </a:extLst>
          </p:cNvPr>
          <p:cNvCxnSpPr>
            <a:cxnSpLocks/>
          </p:cNvCxnSpPr>
          <p:nvPr/>
        </p:nvCxnSpPr>
        <p:spPr>
          <a:xfrm flipV="1">
            <a:off x="5618496" y="4266027"/>
            <a:ext cx="948815" cy="1156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4A594F40-D31B-1478-3228-709D136F1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236" y="3554835"/>
            <a:ext cx="1987289" cy="14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58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1031A94-4B76-4437-1967-E3BE4087B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Mehrwert für Betriebe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37209A-1877-76A9-45E0-342635263E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4" name="Grafik 13" descr="Start Silhouette">
            <a:extLst>
              <a:ext uri="{FF2B5EF4-FFF2-40B4-BE49-F238E27FC236}">
                <a16:creationId xmlns:a16="http://schemas.microsoft.com/office/drawing/2014/main" id="{4AC03DC5-5575-B351-E8D7-609E4EC94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1768" y="1034768"/>
            <a:ext cx="4788463" cy="4788463"/>
          </a:xfrm>
          <a:prstGeom prst="rect">
            <a:avLst/>
          </a:prstGeom>
        </p:spPr>
      </p:pic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7FA3390-9CE4-EF51-5313-3F6A03C41AA2}"/>
              </a:ext>
            </a:extLst>
          </p:cNvPr>
          <p:cNvSpPr/>
          <p:nvPr/>
        </p:nvSpPr>
        <p:spPr>
          <a:xfrm>
            <a:off x="4097180" y="4245850"/>
            <a:ext cx="1523359" cy="6674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 dirty="0"/>
              <a:t>Optimierte und nachhaltige Prozesse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E4124A3A-80A0-984D-B59B-81FB6E66E7FD}"/>
              </a:ext>
            </a:extLst>
          </p:cNvPr>
          <p:cNvSpPr/>
          <p:nvPr/>
        </p:nvSpPr>
        <p:spPr>
          <a:xfrm>
            <a:off x="6679953" y="4393807"/>
            <a:ext cx="1484240" cy="3946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 dirty="0"/>
              <a:t>Wirtschaftliche Vorteile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6B7D2C73-B1CF-C2DF-C380-23DD3792A17A}"/>
              </a:ext>
            </a:extLst>
          </p:cNvPr>
          <p:cNvSpPr/>
          <p:nvPr/>
        </p:nvSpPr>
        <p:spPr>
          <a:xfrm>
            <a:off x="5538731" y="3160883"/>
            <a:ext cx="1141222" cy="536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Lüftung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05B65C84-7BAE-BC52-1798-342103B23EDE}"/>
              </a:ext>
            </a:extLst>
          </p:cNvPr>
          <p:cNvCxnSpPr>
            <a:cxnSpLocks/>
          </p:cNvCxnSpPr>
          <p:nvPr/>
        </p:nvCxnSpPr>
        <p:spPr>
          <a:xfrm flipV="1">
            <a:off x="5684303" y="4579585"/>
            <a:ext cx="948815" cy="1156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er: gewinkelt 34">
            <a:extLst>
              <a:ext uri="{FF2B5EF4-FFF2-40B4-BE49-F238E27FC236}">
                <a16:creationId xmlns:a16="http://schemas.microsoft.com/office/drawing/2014/main" id="{E98F9611-910E-6F98-444E-D38E5FA10D89}"/>
              </a:ext>
            </a:extLst>
          </p:cNvPr>
          <p:cNvCxnSpPr>
            <a:cxnSpLocks/>
            <a:stCxn id="21" idx="1"/>
            <a:endCxn id="15" idx="1"/>
          </p:cNvCxnSpPr>
          <p:nvPr/>
        </p:nvCxnSpPr>
        <p:spPr>
          <a:xfrm rot="10800000" flipV="1">
            <a:off x="4097181" y="3428999"/>
            <a:ext cx="1441551" cy="1150586"/>
          </a:xfrm>
          <a:prstGeom prst="bentConnector3">
            <a:avLst>
              <a:gd name="adj1" fmla="val 115858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94A1358E-34D8-AE23-B3D7-80C0F8559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620" y="3742850"/>
            <a:ext cx="2070873" cy="169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99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1031A94-4B76-4437-1967-E3BE4087B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/>
              <a:t>Klimaschutz-Hebel für Lüftungssysteme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37209A-1877-76A9-45E0-342635263E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4" name="Grafik 13" descr="Start Silhouette">
            <a:extLst>
              <a:ext uri="{FF2B5EF4-FFF2-40B4-BE49-F238E27FC236}">
                <a16:creationId xmlns:a16="http://schemas.microsoft.com/office/drawing/2014/main" id="{4AC03DC5-5575-B351-E8D7-609E4EC94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1768" y="1034768"/>
            <a:ext cx="4788463" cy="4788463"/>
          </a:xfrm>
          <a:prstGeom prst="rect">
            <a:avLst/>
          </a:prstGeom>
        </p:spPr>
      </p:pic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7FA3390-9CE4-EF51-5313-3F6A03C41AA2}"/>
              </a:ext>
            </a:extLst>
          </p:cNvPr>
          <p:cNvSpPr/>
          <p:nvPr/>
        </p:nvSpPr>
        <p:spPr>
          <a:xfrm>
            <a:off x="7843615" y="4693272"/>
            <a:ext cx="1484240" cy="341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/>
              <a:t>Stromverbrauch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BEC47525-BB58-BF56-5CF1-1AA3C1C878A2}"/>
              </a:ext>
            </a:extLst>
          </p:cNvPr>
          <p:cNvCxnSpPr/>
          <p:nvPr/>
        </p:nvCxnSpPr>
        <p:spPr>
          <a:xfrm>
            <a:off x="6660682" y="4342384"/>
            <a:ext cx="19250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E5525B28-ABEA-0D9F-A941-6BAC3488BB69}"/>
              </a:ext>
            </a:extLst>
          </p:cNvPr>
          <p:cNvSpPr/>
          <p:nvPr/>
        </p:nvSpPr>
        <p:spPr>
          <a:xfrm>
            <a:off x="4658256" y="4693272"/>
            <a:ext cx="1132131" cy="5042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/>
              <a:t>Heizung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E4124A3A-80A0-984D-B59B-81FB6E66E7FD}"/>
              </a:ext>
            </a:extLst>
          </p:cNvPr>
          <p:cNvSpPr/>
          <p:nvPr/>
        </p:nvSpPr>
        <p:spPr>
          <a:xfrm>
            <a:off x="7843615" y="5092693"/>
            <a:ext cx="1484240" cy="341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/>
              <a:t>Materialnutzung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F6981C4D-32B2-CADD-C3A4-8CC995407C70}"/>
              </a:ext>
            </a:extLst>
          </p:cNvPr>
          <p:cNvSpPr/>
          <p:nvPr/>
        </p:nvSpPr>
        <p:spPr>
          <a:xfrm>
            <a:off x="2720920" y="4754745"/>
            <a:ext cx="1629524" cy="4246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/>
              <a:t>Strom oder fossile Heizstoffe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A5F8047B-9110-81EB-CEB5-1CA4A627BD70}"/>
              </a:ext>
            </a:extLst>
          </p:cNvPr>
          <p:cNvCxnSpPr>
            <a:cxnSpLocks/>
            <a:stCxn id="17" idx="1"/>
            <a:endCxn id="19" idx="3"/>
          </p:cNvCxnSpPr>
          <p:nvPr/>
        </p:nvCxnSpPr>
        <p:spPr>
          <a:xfrm flipH="1">
            <a:off x="4350444" y="4945390"/>
            <a:ext cx="307812" cy="21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6B7D2C73-B1CF-C2DF-C380-23DD3792A17A}"/>
              </a:ext>
            </a:extLst>
          </p:cNvPr>
          <p:cNvSpPr/>
          <p:nvPr/>
        </p:nvSpPr>
        <p:spPr>
          <a:xfrm>
            <a:off x="6972875" y="4074269"/>
            <a:ext cx="1141222" cy="536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/>
              <a:t>Lüftung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63FE584B-C61E-887E-E3E0-937962FF0FA0}"/>
              </a:ext>
            </a:extLst>
          </p:cNvPr>
          <p:cNvCxnSpPr>
            <a:cxnSpLocks/>
            <a:stCxn id="21" idx="2"/>
            <a:endCxn id="15" idx="1"/>
          </p:cNvCxnSpPr>
          <p:nvPr/>
        </p:nvCxnSpPr>
        <p:spPr>
          <a:xfrm>
            <a:off x="7543486" y="4610500"/>
            <a:ext cx="300129" cy="253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C138311F-81D2-6372-B90C-284A4B27751F}"/>
              </a:ext>
            </a:extLst>
          </p:cNvPr>
          <p:cNvCxnSpPr>
            <a:cxnSpLocks/>
            <a:stCxn id="21" idx="2"/>
            <a:endCxn id="18" idx="1"/>
          </p:cNvCxnSpPr>
          <p:nvPr/>
        </p:nvCxnSpPr>
        <p:spPr>
          <a:xfrm>
            <a:off x="7543486" y="4610500"/>
            <a:ext cx="300129" cy="653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3266F71B-9486-111C-F609-4E92D0BACB26}"/>
              </a:ext>
            </a:extLst>
          </p:cNvPr>
          <p:cNvSpPr/>
          <p:nvPr/>
        </p:nvSpPr>
        <p:spPr>
          <a:xfrm>
            <a:off x="8585735" y="4171442"/>
            <a:ext cx="1484240" cy="341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/>
              <a:t>Wärmeverlust</a:t>
            </a:r>
          </a:p>
        </p:txBody>
      </p:sp>
    </p:spTree>
    <p:extLst>
      <p:ext uri="{BB962C8B-B14F-4D97-AF65-F5344CB8AC3E}">
        <p14:creationId xmlns:p14="http://schemas.microsoft.com/office/powerpoint/2010/main" val="2375949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2710" y="1394285"/>
            <a:ext cx="9485606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5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9F3E63A-4DA4-7BA6-F5F2-D19F3B37E4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" t="11438" b="114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754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A1DDD8E-6C5B-4BEE-AD98-9B5B0267DE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55" y="0"/>
            <a:ext cx="11579895" cy="694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4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62B84E3-AE1A-A933-A1C5-9B9CBD53D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7" r="85183" b="6736"/>
          <a:stretch/>
        </p:blipFill>
        <p:spPr>
          <a:xfrm>
            <a:off x="-44617" y="-8107"/>
            <a:ext cx="1638300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95CA921-1A31-1780-5BAF-58D917CF4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7" r="1912" b="6736"/>
          <a:stretch/>
        </p:blipFill>
        <p:spPr>
          <a:xfrm>
            <a:off x="647700" y="-4593"/>
            <a:ext cx="12188728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ADFA8BC-E293-D307-E2D0-A73A10B1F761}"/>
              </a:ext>
            </a:extLst>
          </p:cNvPr>
          <p:cNvSpPr txBox="1"/>
          <p:nvPr/>
        </p:nvSpPr>
        <p:spPr>
          <a:xfrm>
            <a:off x="115842" y="735201"/>
            <a:ext cx="2411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chemeClr val="bg1"/>
                </a:solidFill>
              </a:rPr>
              <a:t>Jährliche tödliche Hitzewellen, überschwemmte Städte, zerstörte Öko-Systeme  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1E2821F-8651-3B8B-F6B1-EE83E07C2AC1}"/>
              </a:ext>
            </a:extLst>
          </p:cNvPr>
          <p:cNvSpPr txBox="1"/>
          <p:nvPr/>
        </p:nvSpPr>
        <p:spPr>
          <a:xfrm>
            <a:off x="115842" y="2080577"/>
            <a:ext cx="29304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Absterben des Amazonas-Regenwaldes, Gletscher-Kollaps und steigender Meeresspiegel, Hungersnot </a:t>
            </a:r>
            <a:r>
              <a:rPr lang="de-DE" sz="1400" dirty="0">
                <a:solidFill>
                  <a:schemeClr val="bg1"/>
                </a:solidFill>
                <a:sym typeface="Wingdings" panose="05000000000000000000" pitchFamily="2" charset="2"/>
              </a:rPr>
              <a:t> Chaos &amp; Krieg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C0BAD6-8EFE-3A65-ABE0-D66987942D73}"/>
              </a:ext>
            </a:extLst>
          </p:cNvPr>
          <p:cNvSpPr txBox="1"/>
          <p:nvPr/>
        </p:nvSpPr>
        <p:spPr>
          <a:xfrm>
            <a:off x="115842" y="3284707"/>
            <a:ext cx="3033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Tödliche Hitzewellen, mehrheitlich verschwundene Gletscher, Risiko für Lebensmittelknappheit 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615AD4C-4D26-DFA6-1E13-42F5E14C6E48}"/>
              </a:ext>
            </a:extLst>
          </p:cNvPr>
          <p:cNvSpPr txBox="1"/>
          <p:nvPr/>
        </p:nvSpPr>
        <p:spPr>
          <a:xfrm>
            <a:off x="115842" y="3909337"/>
            <a:ext cx="290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Hitzewellen, absterbende Korallenriffe, längerfristig ansteigender Meeresspiegel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229E5C7-68BF-D39F-677F-AABE214A2C23}"/>
              </a:ext>
            </a:extLst>
          </p:cNvPr>
          <p:cNvSpPr txBox="1"/>
          <p:nvPr/>
        </p:nvSpPr>
        <p:spPr>
          <a:xfrm>
            <a:off x="115842" y="4588173"/>
            <a:ext cx="290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Weniger Ernteerträge, mehr Flut- und Dürrekatastrophen, instabile Lebensmittelversorgung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50C759-F9DD-1AB1-F6C0-B0FC5DF23D6B}"/>
              </a:ext>
            </a:extLst>
          </p:cNvPr>
          <p:cNvSpPr txBox="1"/>
          <p:nvPr/>
        </p:nvSpPr>
        <p:spPr>
          <a:xfrm>
            <a:off x="115842" y="5320656"/>
            <a:ext cx="290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Extremes Wetter wird häufiger und intensiver </a:t>
            </a:r>
          </a:p>
        </p:txBody>
      </p:sp>
    </p:spTree>
    <p:extLst>
      <p:ext uri="{BB962C8B-B14F-4D97-AF65-F5344CB8AC3E}">
        <p14:creationId xmlns:p14="http://schemas.microsoft.com/office/powerpoint/2010/main" val="37460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80358" y="1744136"/>
            <a:ext cx="4549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Netto-Null CO</a:t>
            </a:r>
            <a:r>
              <a:rPr kumimoji="0" lang="de-CH" sz="4000" b="1" i="0" u="none" strike="noStrike" kern="1200" cap="none" spc="0" normalizeH="0" baseline="-2500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de-CH" sz="4000" b="1" i="0" u="none" strike="noStrike" kern="1200" cap="none" spc="0" normalizeH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-äq</a:t>
            </a:r>
            <a:r>
              <a:rPr kumimoji="0" lang="de-CH" sz="40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bis 2050</a:t>
            </a:r>
          </a:p>
        </p:txBody>
      </p:sp>
      <p:sp>
        <p:nvSpPr>
          <p:cNvPr id="22" name="Rechteck 21"/>
          <p:cNvSpPr/>
          <p:nvPr/>
        </p:nvSpPr>
        <p:spPr>
          <a:xfrm>
            <a:off x="7421945" y="1495774"/>
            <a:ext cx="3720230" cy="122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9209183" y="3056481"/>
            <a:ext cx="2179253" cy="950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8969642-8B03-5777-4797-46D4E1B95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457" y="444298"/>
            <a:ext cx="6645185" cy="5969404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2520CB4-A2CB-D783-7311-9C1BA20F4309}"/>
              </a:ext>
            </a:extLst>
          </p:cNvPr>
          <p:cNvGrpSpPr/>
          <p:nvPr/>
        </p:nvGrpSpPr>
        <p:grpSpPr>
          <a:xfrm>
            <a:off x="940460" y="3531938"/>
            <a:ext cx="3592665" cy="1722073"/>
            <a:chOff x="759704" y="3545730"/>
            <a:chExt cx="3592665" cy="1722073"/>
          </a:xfrm>
        </p:grpSpPr>
        <p:sp>
          <p:nvSpPr>
            <p:cNvPr id="8" name="Textfeld 7"/>
            <p:cNvSpPr txBox="1"/>
            <p:nvPr/>
          </p:nvSpPr>
          <p:spPr>
            <a:xfrm>
              <a:off x="1036771" y="3545730"/>
              <a:ext cx="33155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/>
                <a:t>Was wir noch ausstossen </a:t>
              </a:r>
            </a:p>
            <a:p>
              <a:r>
                <a:rPr lang="de-CH"/>
                <a:t>dürfen, bis die «Badewanne» überläuft.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036771" y="4621472"/>
              <a:ext cx="2996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/>
                <a:t>Was wir der Atmosphäre wieder entziehen müssen.</a:t>
              </a:r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640F61EC-A977-39EA-8433-B4F4A1FC6D57}"/>
                </a:ext>
              </a:extLst>
            </p:cNvPr>
            <p:cNvSpPr/>
            <p:nvPr/>
          </p:nvSpPr>
          <p:spPr>
            <a:xfrm>
              <a:off x="759704" y="3616881"/>
              <a:ext cx="207322" cy="207322"/>
            </a:xfrm>
            <a:prstGeom prst="rect">
              <a:avLst/>
            </a:prstGeom>
            <a:solidFill>
              <a:srgbClr val="5DC5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85756BA-A8A9-A844-DAF4-12C5271F5B28}"/>
                </a:ext>
              </a:extLst>
            </p:cNvPr>
            <p:cNvSpPr/>
            <p:nvPr/>
          </p:nvSpPr>
          <p:spPr>
            <a:xfrm>
              <a:off x="759704" y="4697442"/>
              <a:ext cx="207322" cy="20732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4C9FF7D5-09A3-6B21-531B-7FDE36A7E19A}"/>
              </a:ext>
            </a:extLst>
          </p:cNvPr>
          <p:cNvCxnSpPr/>
          <p:nvPr/>
        </p:nvCxnSpPr>
        <p:spPr>
          <a:xfrm>
            <a:off x="5936092" y="1744136"/>
            <a:ext cx="2238375" cy="2590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9E44783B-B61F-1A6A-6283-A7AB85CBFAD4}"/>
              </a:ext>
            </a:extLst>
          </p:cNvPr>
          <p:cNvSpPr/>
          <p:nvPr/>
        </p:nvSpPr>
        <p:spPr>
          <a:xfrm>
            <a:off x="10298809" y="4007395"/>
            <a:ext cx="970132" cy="412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D54596C4-EED9-1A48-3106-3CF68B8ED153}"/>
              </a:ext>
            </a:extLst>
          </p:cNvPr>
          <p:cNvSpPr/>
          <p:nvPr/>
        </p:nvSpPr>
        <p:spPr>
          <a:xfrm rot="1461493">
            <a:off x="11252017" y="4202452"/>
            <a:ext cx="374073" cy="26496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406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80358" y="1744136"/>
            <a:ext cx="4549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Netto-Null CO</a:t>
            </a:r>
            <a:r>
              <a:rPr kumimoji="0" lang="de-CH" sz="4000" b="1" i="0" u="none" strike="noStrike" kern="1200" cap="none" spc="0" normalizeH="0" baseline="-2500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de-CH" sz="4000" b="1" i="0" u="none" strike="noStrike" kern="1200" cap="none" spc="0" normalizeH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-äq</a:t>
            </a:r>
            <a:r>
              <a:rPr kumimoji="0" lang="de-CH" sz="40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bis 2050</a:t>
            </a:r>
          </a:p>
        </p:txBody>
      </p:sp>
      <p:sp>
        <p:nvSpPr>
          <p:cNvPr id="22" name="Rechteck 21"/>
          <p:cNvSpPr/>
          <p:nvPr/>
        </p:nvSpPr>
        <p:spPr>
          <a:xfrm>
            <a:off x="7421945" y="1495774"/>
            <a:ext cx="3720230" cy="122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9209183" y="3056481"/>
            <a:ext cx="2179253" cy="950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8969642-8B03-5777-4797-46D4E1B95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457" y="444298"/>
            <a:ext cx="6645185" cy="5969404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2520CB4-A2CB-D783-7311-9C1BA20F4309}"/>
              </a:ext>
            </a:extLst>
          </p:cNvPr>
          <p:cNvGrpSpPr/>
          <p:nvPr/>
        </p:nvGrpSpPr>
        <p:grpSpPr>
          <a:xfrm>
            <a:off x="940460" y="3531938"/>
            <a:ext cx="3592665" cy="1722073"/>
            <a:chOff x="759704" y="3545730"/>
            <a:chExt cx="3592665" cy="1722073"/>
          </a:xfrm>
        </p:grpSpPr>
        <p:sp>
          <p:nvSpPr>
            <p:cNvPr id="8" name="Textfeld 7"/>
            <p:cNvSpPr txBox="1"/>
            <p:nvPr/>
          </p:nvSpPr>
          <p:spPr>
            <a:xfrm>
              <a:off x="1036771" y="3545730"/>
              <a:ext cx="33155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/>
                <a:t>Was wir noch ausstossen </a:t>
              </a:r>
            </a:p>
            <a:p>
              <a:r>
                <a:rPr lang="de-CH"/>
                <a:t>dürfen, bis die «Badewanne» überläuft.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036771" y="4621472"/>
              <a:ext cx="2996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/>
                <a:t>Was wir der Atmosphäre wieder entziehen müssen.</a:t>
              </a:r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640F61EC-A977-39EA-8433-B4F4A1FC6D57}"/>
                </a:ext>
              </a:extLst>
            </p:cNvPr>
            <p:cNvSpPr/>
            <p:nvPr/>
          </p:nvSpPr>
          <p:spPr>
            <a:xfrm>
              <a:off x="759704" y="3616881"/>
              <a:ext cx="207322" cy="207322"/>
            </a:xfrm>
            <a:prstGeom prst="rect">
              <a:avLst/>
            </a:prstGeom>
            <a:solidFill>
              <a:srgbClr val="5DC5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85756BA-A8A9-A844-DAF4-12C5271F5B28}"/>
                </a:ext>
              </a:extLst>
            </p:cNvPr>
            <p:cNvSpPr/>
            <p:nvPr/>
          </p:nvSpPr>
          <p:spPr>
            <a:xfrm>
              <a:off x="759704" y="4697442"/>
              <a:ext cx="207322" cy="20732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B8D355F7-DB44-95E1-D64D-F5EB9172AE58}"/>
              </a:ext>
            </a:extLst>
          </p:cNvPr>
          <p:cNvCxnSpPr/>
          <p:nvPr/>
        </p:nvCxnSpPr>
        <p:spPr>
          <a:xfrm>
            <a:off x="6552928" y="4460099"/>
            <a:ext cx="3028950" cy="0"/>
          </a:xfrm>
          <a:prstGeom prst="straightConnector1">
            <a:avLst/>
          </a:prstGeom>
          <a:ln w="762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F011668E-139E-19EF-08CD-1A9085C84A82}"/>
              </a:ext>
            </a:extLst>
          </p:cNvPr>
          <p:cNvSpPr txBox="1"/>
          <p:nvPr/>
        </p:nvSpPr>
        <p:spPr>
          <a:xfrm>
            <a:off x="7075252" y="4472709"/>
            <a:ext cx="235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>
                <a:solidFill>
                  <a:schemeClr val="accent1"/>
                </a:solidFill>
              </a:rPr>
              <a:t>Euer Berufsleben</a:t>
            </a:r>
          </a:p>
        </p:txBody>
      </p:sp>
    </p:spTree>
    <p:extLst>
      <p:ext uri="{BB962C8B-B14F-4D97-AF65-F5344CB8AC3E}">
        <p14:creationId xmlns:p14="http://schemas.microsoft.com/office/powerpoint/2010/main" val="125406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3">
            <a:extLst>
              <a:ext uri="{FF2B5EF4-FFF2-40B4-BE49-F238E27FC236}">
                <a16:creationId xmlns:a16="http://schemas.microsoft.com/office/drawing/2014/main" id="{9F3D2C15-76A7-BC24-32B4-D559434B9764}"/>
              </a:ext>
            </a:extLst>
          </p:cNvPr>
          <p:cNvSpPr/>
          <p:nvPr/>
        </p:nvSpPr>
        <p:spPr>
          <a:xfrm>
            <a:off x="8345449" y="814846"/>
            <a:ext cx="1785462" cy="69988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0F6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Elektrizität</a:t>
            </a:r>
            <a:endParaRPr lang="de-CH" sz="1200" b="1" dirty="0">
              <a:solidFill>
                <a:srgbClr val="0F60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bgerundetes Rechteck 13">
            <a:extLst>
              <a:ext uri="{FF2B5EF4-FFF2-40B4-BE49-F238E27FC236}">
                <a16:creationId xmlns:a16="http://schemas.microsoft.com/office/drawing/2014/main" id="{7D31F589-11B6-D2DF-D264-D0784B4D9314}"/>
              </a:ext>
            </a:extLst>
          </p:cNvPr>
          <p:cNvSpPr/>
          <p:nvPr/>
        </p:nvSpPr>
        <p:spPr>
          <a:xfrm>
            <a:off x="8220839" y="5267200"/>
            <a:ext cx="2969228" cy="87683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334A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Verpflegung, Landwirtschaft und Landnutzung</a:t>
            </a:r>
            <a:endParaRPr lang="de-CH" sz="2000" b="1" dirty="0">
              <a:solidFill>
                <a:srgbClr val="334A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bgerundetes Rechteck 13">
            <a:extLst>
              <a:ext uri="{FF2B5EF4-FFF2-40B4-BE49-F238E27FC236}">
                <a16:creationId xmlns:a16="http://schemas.microsoft.com/office/drawing/2014/main" id="{C163162D-1461-1DC7-ADB9-B9D917AB44A7}"/>
              </a:ext>
            </a:extLst>
          </p:cNvPr>
          <p:cNvSpPr/>
          <p:nvPr/>
        </p:nvSpPr>
        <p:spPr>
          <a:xfrm>
            <a:off x="5151773" y="6525467"/>
            <a:ext cx="1369749" cy="272717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643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</a:t>
            </a:r>
            <a:endParaRPr lang="de-CH" sz="2000" b="1" dirty="0">
              <a:solidFill>
                <a:srgbClr val="643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bgerundetes Rechteck 13">
            <a:extLst>
              <a:ext uri="{FF2B5EF4-FFF2-40B4-BE49-F238E27FC236}">
                <a16:creationId xmlns:a16="http://schemas.microsoft.com/office/drawing/2014/main" id="{BA1F5C6C-0F7A-902C-0CF0-22858A246C09}"/>
              </a:ext>
            </a:extLst>
          </p:cNvPr>
          <p:cNvSpPr/>
          <p:nvPr/>
        </p:nvSpPr>
        <p:spPr>
          <a:xfrm>
            <a:off x="2941753" y="6233164"/>
            <a:ext cx="1374874" cy="322704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C80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Gebäude</a:t>
            </a:r>
            <a:endParaRPr lang="de-CH" sz="2000" b="1" dirty="0">
              <a:solidFill>
                <a:srgbClr val="C809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A4C5A776-F23C-F7E7-34E9-DDB60D8ABF50}"/>
              </a:ext>
            </a:extLst>
          </p:cNvPr>
          <p:cNvSpPr/>
          <p:nvPr/>
        </p:nvSpPr>
        <p:spPr>
          <a:xfrm>
            <a:off x="1001933" y="4712688"/>
            <a:ext cx="1956576" cy="87683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A916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Mobilität</a:t>
            </a:r>
            <a:r>
              <a:rPr lang="de-DE" sz="2400" b="1" dirty="0">
                <a:solidFill>
                  <a:srgbClr val="A916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>
                <a:solidFill>
                  <a:srgbClr val="A916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2400" b="1" dirty="0">
                <a:solidFill>
                  <a:srgbClr val="A916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>
                <a:solidFill>
                  <a:srgbClr val="A916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de-CH" sz="2400" b="1" dirty="0">
              <a:solidFill>
                <a:srgbClr val="A916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bgerundetes Rechteck 13">
            <a:extLst>
              <a:ext uri="{FF2B5EF4-FFF2-40B4-BE49-F238E27FC236}">
                <a16:creationId xmlns:a16="http://schemas.microsoft.com/office/drawing/2014/main" id="{259934CC-B8FD-73C7-1F67-4A72866BBCEB}"/>
              </a:ext>
            </a:extLst>
          </p:cNvPr>
          <p:cNvSpPr/>
          <p:nvPr/>
        </p:nvSpPr>
        <p:spPr>
          <a:xfrm>
            <a:off x="4382707" y="24500"/>
            <a:ext cx="2907879" cy="322704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157F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Gesundheit &amp; Bildung</a:t>
            </a:r>
            <a:endParaRPr lang="de-CH" sz="2000" b="1" dirty="0">
              <a:solidFill>
                <a:srgbClr val="157F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bgerundetes Rechteck 13">
            <a:extLst>
              <a:ext uri="{FF2B5EF4-FFF2-40B4-BE49-F238E27FC236}">
                <a16:creationId xmlns:a16="http://schemas.microsoft.com/office/drawing/2014/main" id="{28F242D2-C82C-32DA-DC5C-574F15C5829D}"/>
              </a:ext>
            </a:extLst>
          </p:cNvPr>
          <p:cNvSpPr/>
          <p:nvPr/>
        </p:nvSpPr>
        <p:spPr>
          <a:xfrm>
            <a:off x="1277337" y="1563460"/>
            <a:ext cx="1768889" cy="96638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7A44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Senken</a:t>
            </a:r>
            <a:endParaRPr lang="de-CH" sz="2000" b="1" dirty="0">
              <a:solidFill>
                <a:srgbClr val="7A44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6A35398-247A-1FE1-B520-F5CAC54D4273}"/>
              </a:ext>
            </a:extLst>
          </p:cNvPr>
          <p:cNvSpPr txBox="1"/>
          <p:nvPr/>
        </p:nvSpPr>
        <p:spPr>
          <a:xfrm>
            <a:off x="10207898" y="-22673"/>
            <a:ext cx="2057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>
                <a:solidFill>
                  <a:schemeClr val="bg1"/>
                </a:solidFill>
                <a:latin typeface="Bahnschrift Condensed" panose="020B0502040204020203" pitchFamily="34" charset="0"/>
              </a:rPr>
              <a:t>110 LÖSUNGEN</a:t>
            </a:r>
            <a:endParaRPr lang="de-CH" sz="3200" b="1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8746CFC-CC24-B7FE-201E-535C0EA58235}"/>
              </a:ext>
            </a:extLst>
          </p:cNvPr>
          <p:cNvSpPr txBox="1"/>
          <p:nvPr/>
        </p:nvSpPr>
        <p:spPr>
          <a:xfrm>
            <a:off x="9238180" y="2722510"/>
            <a:ext cx="2816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CO2-EQ: </a:t>
            </a:r>
            <a:r>
              <a:rPr lang="de-DE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1,035 GT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COST: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0" i="0" u="none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de-DE" sz="2400" b="0" i="0" u="none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29.6T</a:t>
            </a:r>
          </a:p>
          <a:p>
            <a:r>
              <a:rPr lang="de-DE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SAVINGS: </a:t>
            </a:r>
            <a:r>
              <a:rPr lang="de-CH" sz="2400" b="0" i="0" u="none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$74.4T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1A65E2F-2519-958D-131C-03E4ECCC5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2" y="286504"/>
            <a:ext cx="11118888" cy="62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5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0"/>
            <a:ext cx="9715500" cy="6858000"/>
          </a:xfrm>
          <a:prstGeom prst="rect">
            <a:avLst/>
          </a:prstGeom>
        </p:spPr>
      </p:pic>
      <p:sp>
        <p:nvSpPr>
          <p:cNvPr id="4" name="TextBox 44">
            <a:extLst>
              <a:ext uri="{FF2B5EF4-FFF2-40B4-BE49-F238E27FC236}">
                <a16:creationId xmlns:a16="http://schemas.microsoft.com/office/drawing/2014/main" id="{2451196F-7246-4F75-903F-87791CC0EBFC}"/>
              </a:ext>
            </a:extLst>
          </p:cNvPr>
          <p:cNvSpPr txBox="1"/>
          <p:nvPr/>
        </p:nvSpPr>
        <p:spPr>
          <a:xfrm>
            <a:off x="238985" y="159456"/>
            <a:ext cx="971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3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5BC5F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Gebäude</a:t>
            </a:r>
            <a:endParaRPr kumimoji="0" lang="ru-RU" sz="3200" b="1" i="0" u="none" strike="noStrike" kern="1200" cap="none" spc="0" normalizeH="0" baseline="0" noProof="0">
              <a:ln>
                <a:noFill/>
              </a:ln>
              <a:solidFill>
                <a:srgbClr val="5BC5F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7F194F5-BA1D-4334-B925-F598DBE0283E}"/>
              </a:ext>
            </a:extLst>
          </p:cNvPr>
          <p:cNvSpPr txBox="1"/>
          <p:nvPr/>
        </p:nvSpPr>
        <p:spPr>
          <a:xfrm>
            <a:off x="259767" y="1525925"/>
            <a:ext cx="20262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>
                <a:solidFill>
                  <a:schemeClr val="bg1"/>
                </a:solidFill>
                <a:highlight>
                  <a:srgbClr val="5CC4F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Raumwärme </a:t>
            </a:r>
            <a:r>
              <a:rPr lang="de-CH" b="1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CH" b="1">
                <a:solidFill>
                  <a:schemeClr val="bg1"/>
                </a:solidFill>
                <a:highlight>
                  <a:srgbClr val="5CC4F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Warm- </a:t>
            </a:r>
            <a:r>
              <a:rPr lang="de-CH" b="1" err="1">
                <a:solidFill>
                  <a:schemeClr val="bg1"/>
                </a:solidFill>
                <a:highlight>
                  <a:srgbClr val="5CC4F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wasser</a:t>
            </a:r>
            <a:r>
              <a:rPr lang="de-CH" b="1">
                <a:latin typeface="Arial" panose="020B0604020202020204" pitchFamily="34" charset="0"/>
                <a:cs typeface="Arial" panose="020B0604020202020204" pitchFamily="34" charset="0"/>
              </a:rPr>
              <a:t> sind Energiefresser.</a:t>
            </a:r>
          </a:p>
          <a:p>
            <a:r>
              <a:rPr lang="de-CH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CH" b="1">
                <a:latin typeface="Arial" panose="020B0604020202020204" pitchFamily="34" charset="0"/>
                <a:cs typeface="Arial" panose="020B0604020202020204" pitchFamily="34" charset="0"/>
              </a:rPr>
              <a:t>Beleuchtung, Elektrogeräte und Lüftung haben dagegen einen geringen Verbrauch. </a:t>
            </a:r>
          </a:p>
        </p:txBody>
      </p:sp>
    </p:spTree>
    <p:extLst>
      <p:ext uri="{BB962C8B-B14F-4D97-AF65-F5344CB8AC3E}">
        <p14:creationId xmlns:p14="http://schemas.microsoft.com/office/powerpoint/2010/main" val="41114618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ORLAGE_EMPTY-und-ILLUS_169">
  <a:themeElements>
    <a:clrScheme name="myclimate-Designfarben">
      <a:dk1>
        <a:srgbClr val="303030"/>
      </a:dk1>
      <a:lt1>
        <a:srgbClr val="FFFFFF"/>
      </a:lt1>
      <a:dk2>
        <a:srgbClr val="5BC5F2"/>
      </a:dk2>
      <a:lt2>
        <a:srgbClr val="999999"/>
      </a:lt2>
      <a:accent1>
        <a:srgbClr val="004D90"/>
      </a:accent1>
      <a:accent2>
        <a:srgbClr val="AE8D66"/>
      </a:accent2>
      <a:accent3>
        <a:srgbClr val="009FE3"/>
      </a:accent3>
      <a:accent4>
        <a:srgbClr val="99CC00"/>
      </a:accent4>
      <a:accent5>
        <a:srgbClr val="FF2F91"/>
      </a:accent5>
      <a:accent6>
        <a:srgbClr val="000000"/>
      </a:accent6>
      <a:hlink>
        <a:srgbClr val="943674"/>
      </a:hlink>
      <a:folHlink>
        <a:srgbClr val="F4520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BC5F2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4" id="{4DF65EAC-2E54-7C42-999C-DC8BA6FBCCE9}" vid="{4964BDF0-964A-884A-ADDA-30B44B57B170}"/>
    </a:ext>
  </a:extLst>
</a:theme>
</file>

<file path=ppt/theme/theme2.xml><?xml version="1.0" encoding="utf-8"?>
<a:theme xmlns:a="http://schemas.openxmlformats.org/drawingml/2006/main" name="Standardpräsentation_169_DE">
  <a:themeElements>
    <a:clrScheme name="myclimate-Designfarben">
      <a:dk1>
        <a:srgbClr val="303030"/>
      </a:dk1>
      <a:lt1>
        <a:srgbClr val="FFFFFF"/>
      </a:lt1>
      <a:dk2>
        <a:srgbClr val="5BC5F2"/>
      </a:dk2>
      <a:lt2>
        <a:srgbClr val="999999"/>
      </a:lt2>
      <a:accent1>
        <a:srgbClr val="004D90"/>
      </a:accent1>
      <a:accent2>
        <a:srgbClr val="AE8D66"/>
      </a:accent2>
      <a:accent3>
        <a:srgbClr val="009FE3"/>
      </a:accent3>
      <a:accent4>
        <a:srgbClr val="99CC00"/>
      </a:accent4>
      <a:accent5>
        <a:srgbClr val="FF2F91"/>
      </a:accent5>
      <a:accent6>
        <a:srgbClr val="000000"/>
      </a:accent6>
      <a:hlink>
        <a:srgbClr val="943674"/>
      </a:hlink>
      <a:folHlink>
        <a:srgbClr val="F4520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präsentation_169_DE.potx" id="{2A70B3EB-E763-46A9-8F92-2CC55F4FC57F}" vid="{566C879F-AE85-4C69-B9B3-602FB97B080E}"/>
    </a:ext>
  </a:extLst>
</a:theme>
</file>

<file path=ppt/theme/theme3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1E95DF76975A4DA78127324777A671" ma:contentTypeVersion="15" ma:contentTypeDescription="Ein neues Dokument erstellen." ma:contentTypeScope="" ma:versionID="a6d8397e644ea3c3c9a2d3ab77d50d0a">
  <xsd:schema xmlns:xsd="http://www.w3.org/2001/XMLSchema" xmlns:xs="http://www.w3.org/2001/XMLSchema" xmlns:p="http://schemas.microsoft.com/office/2006/metadata/properties" xmlns:ns2="0c5e7e29-a4c7-47c2-9848-bd4576b2cc39" xmlns:ns3="6f11c721-2c14-42d2-85e9-32e33758f87a" targetNamespace="http://schemas.microsoft.com/office/2006/metadata/properties" ma:root="true" ma:fieldsID="6e97a410aafa26db2359744705b8dcae" ns2:_="" ns3:_="">
    <xsd:import namespace="0c5e7e29-a4c7-47c2-9848-bd4576b2cc39"/>
    <xsd:import namespace="6f11c721-2c14-42d2-85e9-32e33758f8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e7e29-a4c7-47c2-9848-bd4576b2cc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c6838bce-6681-4f2d-8732-a95244ff0d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1c721-2c14-42d2-85e9-32e33758f87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9414f41-60f6-4544-b5b3-cbdfa5d6a67d}" ma:internalName="TaxCatchAll" ma:showField="CatchAllData" ma:web="6f11c721-2c14-42d2-85e9-32e33758f8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5e7e29-a4c7-47c2-9848-bd4576b2cc39">
      <Terms xmlns="http://schemas.microsoft.com/office/infopath/2007/PartnerControls"/>
    </lcf76f155ced4ddcb4097134ff3c332f>
    <TaxCatchAll xmlns="6f11c721-2c14-42d2-85e9-32e33758f87a" xsi:nil="true"/>
    <SharedWithUsers xmlns="6f11c721-2c14-42d2-85e9-32e33758f87a">
      <UserInfo>
        <DisplayName>Luis Rott</DisplayName>
        <AccountId>199</AccountId>
        <AccountType/>
      </UserInfo>
      <UserInfo>
        <DisplayName>Julian Baumann</DisplayName>
        <AccountId>878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E4A35D4-8494-4788-ABDB-E624E027798E}">
  <ds:schemaRefs>
    <ds:schemaRef ds:uri="0c5e7e29-a4c7-47c2-9848-bd4576b2cc39"/>
    <ds:schemaRef ds:uri="6f11c721-2c14-42d2-85e9-32e33758f8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F65AF4B-D442-47E0-A522-92814CA2F4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C33CC4-C809-4DDB-85F5-A2E74D287293}">
  <ds:schemaRefs>
    <ds:schemaRef ds:uri="http://purl.org/dc/elements/1.1/"/>
    <ds:schemaRef ds:uri="http://schemas.microsoft.com/office/2006/documentManagement/types"/>
    <ds:schemaRef ds:uri="6f11c721-2c14-42d2-85e9-32e33758f87a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0c5e7e29-a4c7-47c2-9848-bd4576b2cc3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Breitbild</PresentationFormat>
  <Paragraphs>116</Paragraphs>
  <Slides>23</Slides>
  <Notes>15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4" baseType="lpstr">
      <vt:lpstr>Arial</vt:lpstr>
      <vt:lpstr>Bahnschrift Condensed</vt:lpstr>
      <vt:lpstr>Calibri</vt:lpstr>
      <vt:lpstr>Calibri Light</vt:lpstr>
      <vt:lpstr>Frutiger LT Com 45 Light</vt:lpstr>
      <vt:lpstr>Frutiger LT Com 65 Bold</vt:lpstr>
      <vt:lpstr>Wingdings</vt:lpstr>
      <vt:lpstr>VORLAGE_EMPTY-und-ILLUS_169</vt:lpstr>
      <vt:lpstr>Standardpräsentation_169_DE</vt:lpstr>
      <vt:lpstr>2_Office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Tim Reif</dc:creator>
  <cp:lastModifiedBy>Benjamin Muff</cp:lastModifiedBy>
  <cp:revision>18</cp:revision>
  <dcterms:created xsi:type="dcterms:W3CDTF">2020-06-24T10:09:44Z</dcterms:created>
  <dcterms:modified xsi:type="dcterms:W3CDTF">2025-02-12T13:38:24Z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0x0101004B1E95DF76975A4DA78127324777A671</vt:lpwstr>
  </property>
  <property fmtid="{D5CDD505-2E9C-101B-9397-08002B2CF9AE}" pid="3" name="MediaServiceImageTags">
    <vt:lpwstr/>
  </property>
</Properties>
</file>